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ags/tag1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5466" r:id="rId6"/>
    <p:sldId id="5481" r:id="rId7"/>
    <p:sldId id="5468" r:id="rId8"/>
    <p:sldId id="5469" r:id="rId9"/>
    <p:sldId id="5470" r:id="rId10"/>
    <p:sldId id="5471" r:id="rId11"/>
    <p:sldId id="5472" r:id="rId12"/>
    <p:sldId id="5473" r:id="rId13"/>
    <p:sldId id="5474" r:id="rId14"/>
    <p:sldId id="5475" r:id="rId15"/>
    <p:sldId id="5476" r:id="rId16"/>
    <p:sldId id="5479" r:id="rId17"/>
    <p:sldId id="279" r:id="rId18"/>
    <p:sldId id="5482" r:id="rId19"/>
    <p:sldId id="281" r:id="rId20"/>
  </p:sldIdLst>
  <p:sldSz cx="18288000" cy="10287000"/>
  <p:notesSz cx="18288000" cy="102870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15854"/>
    <a:srgbClr val="F3774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>
      <p:cViewPr varScale="1">
        <p:scale>
          <a:sx n="69" d="100"/>
          <a:sy n="69" d="100"/>
        </p:scale>
        <p:origin x="920" y="21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9FA646C-35F2-3B47-8E7E-1F6AD3FB629C}" type="doc">
      <dgm:prSet loTypeId="urn:microsoft.com/office/officeart/2008/layout/VerticalCurvedList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D139F72C-4D6A-0748-AFA8-A9F3FE081462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pPr>
            <a:buFont typeface="+mj-lt"/>
            <a:buNone/>
          </a:pPr>
          <a:r>
            <a:rPr lang="en-GB" sz="26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Collect More Data </a:t>
          </a:r>
          <a:r>
            <a:rPr lang="en-GB" sz="265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on why the user rated the movie high or low. This will help to enhance user experience</a:t>
          </a:r>
        </a:p>
      </dgm:t>
    </dgm:pt>
    <dgm:pt modelId="{FA66F347-6488-264C-BC1E-1FD6203C8B5A}" type="parTrans" cxnId="{B12D4AE9-AE47-CF4E-B740-270E09D1C7AF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111930AB-3098-8941-A568-48BDDF8EEF86}" type="sibTrans" cxnId="{B12D4AE9-AE47-CF4E-B740-270E09D1C7AF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D8825302-B421-F145-A342-1CAE6830B5EF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6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Diversify the recommendation</a:t>
          </a:r>
          <a:r>
            <a:rPr lang="en-GB" sz="2650" b="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Provide a mix of popular and less well-known movies to keep users engaged. </a:t>
          </a:r>
        </a:p>
      </dgm:t>
    </dgm:pt>
    <dgm:pt modelId="{C0B4D4D0-68FF-FC47-9454-916E233194DA}" type="parTrans" cxnId="{8BE29322-6145-BC4E-9BBD-5A4C87987B6B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E7B9D217-B563-1340-B20B-2EF1B3B91D3A}" type="sibTrans" cxnId="{8BE29322-6145-BC4E-9BBD-5A4C87987B6B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9ECE5AB8-E1F3-2546-86A9-17BE21453801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6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Focus on showing common genres </a:t>
          </a:r>
          <a:r>
            <a:rPr lang="en-GB" sz="265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such as Drama, comedy and Action and add less Documentary or Film-Noir movies</a:t>
          </a:r>
        </a:p>
      </dgm:t>
    </dgm:pt>
    <dgm:pt modelId="{73CE7AF9-7259-434E-8A38-672C70E99C48}" type="sibTrans" cxnId="{7F6AE693-C704-9548-8940-7954881A3A79}">
      <dgm:prSet/>
      <dgm:spPr>
        <a:ln>
          <a:solidFill>
            <a:srgbClr val="F3774B"/>
          </a:solidFill>
        </a:ln>
      </dgm:spPr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DCFC602B-E69C-F844-B4D4-ED9A3FC34740}" type="parTrans" cxnId="{7F6AE693-C704-9548-8940-7954881A3A79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1E807A85-694C-8644-B545-C0F8C5EA179F}">
      <dgm:prSet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70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Improve Customer Experience</a:t>
          </a:r>
          <a:r>
            <a:rPr lang="en-GB" sz="27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</a:t>
          </a:r>
          <a:r>
            <a:rPr lang="en-GB" sz="2700" dirty="0" err="1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Showmax</a:t>
          </a:r>
          <a:r>
            <a:rPr lang="en-GB" sz="27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 app improvement for better user experience</a:t>
          </a:r>
        </a:p>
      </dgm:t>
    </dgm:pt>
    <dgm:pt modelId="{017E399A-2E74-4246-A75E-65E839E93A34}" type="parTrans" cxnId="{94F57045-67E8-3C4E-8AAB-F579039054E3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8F7A1F05-C359-C84B-B123-73C5906E64E9}" type="sibTrans" cxnId="{94F57045-67E8-3C4E-8AAB-F579039054E3}">
      <dgm:prSet/>
      <dgm:spPr/>
      <dgm:t>
        <a:bodyPr/>
        <a:lstStyle/>
        <a:p>
          <a:endParaRPr lang="en-GB">
            <a:latin typeface="Verdana" panose="020B0604030504040204" pitchFamily="34" charset="0"/>
            <a:ea typeface="Verdana" panose="020B0604030504040204" pitchFamily="34" charset="0"/>
            <a:cs typeface="Verdana" panose="020B0604030504040204" pitchFamily="34" charset="0"/>
          </a:endParaRPr>
        </a:p>
      </dgm:t>
    </dgm:pt>
    <dgm:pt modelId="{9891B8C2-2134-A94A-8ECA-7FFC3A97B9A0}" type="pres">
      <dgm:prSet presAssocID="{D9FA646C-35F2-3B47-8E7E-1F6AD3FB629C}" presName="Name0" presStyleCnt="0">
        <dgm:presLayoutVars>
          <dgm:chMax val="7"/>
          <dgm:chPref val="7"/>
          <dgm:dir/>
        </dgm:presLayoutVars>
      </dgm:prSet>
      <dgm:spPr/>
    </dgm:pt>
    <dgm:pt modelId="{ECF96E69-DA07-0A4C-A675-4D4CE9564EC9}" type="pres">
      <dgm:prSet presAssocID="{D9FA646C-35F2-3B47-8E7E-1F6AD3FB629C}" presName="Name1" presStyleCnt="0"/>
      <dgm:spPr/>
    </dgm:pt>
    <dgm:pt modelId="{6DD0E85B-488D-404D-BBFD-CD54B3286AC5}" type="pres">
      <dgm:prSet presAssocID="{D9FA646C-35F2-3B47-8E7E-1F6AD3FB629C}" presName="cycle" presStyleCnt="0"/>
      <dgm:spPr/>
    </dgm:pt>
    <dgm:pt modelId="{B2274C26-15F9-A143-BE3A-B41AEC007B15}" type="pres">
      <dgm:prSet presAssocID="{D9FA646C-35F2-3B47-8E7E-1F6AD3FB629C}" presName="srcNode" presStyleLbl="node1" presStyleIdx="0" presStyleCnt="4"/>
      <dgm:spPr/>
    </dgm:pt>
    <dgm:pt modelId="{20BD2F33-10FF-7A45-A55E-71809EF91E19}" type="pres">
      <dgm:prSet presAssocID="{D9FA646C-35F2-3B47-8E7E-1F6AD3FB629C}" presName="conn" presStyleLbl="parChTrans1D2" presStyleIdx="0" presStyleCnt="1"/>
      <dgm:spPr/>
    </dgm:pt>
    <dgm:pt modelId="{73C58F86-C72F-DC45-BDF6-82E407D10AC0}" type="pres">
      <dgm:prSet presAssocID="{D9FA646C-35F2-3B47-8E7E-1F6AD3FB629C}" presName="extraNode" presStyleLbl="node1" presStyleIdx="0" presStyleCnt="4"/>
      <dgm:spPr/>
    </dgm:pt>
    <dgm:pt modelId="{B76AE1C4-699B-964C-AC32-E546C63D3E69}" type="pres">
      <dgm:prSet presAssocID="{D9FA646C-35F2-3B47-8E7E-1F6AD3FB629C}" presName="dstNode" presStyleLbl="node1" presStyleIdx="0" presStyleCnt="4"/>
      <dgm:spPr/>
    </dgm:pt>
    <dgm:pt modelId="{481A039E-8841-0A40-9A7F-5847EF4B6206}" type="pres">
      <dgm:prSet presAssocID="{9ECE5AB8-E1F3-2546-86A9-17BE21453801}" presName="text_1" presStyleLbl="node1" presStyleIdx="0" presStyleCnt="4" custScaleY="121003">
        <dgm:presLayoutVars>
          <dgm:bulletEnabled val="1"/>
        </dgm:presLayoutVars>
      </dgm:prSet>
      <dgm:spPr/>
    </dgm:pt>
    <dgm:pt modelId="{A73E82A4-0B30-1142-8C12-0CF8C852790A}" type="pres">
      <dgm:prSet presAssocID="{9ECE5AB8-E1F3-2546-86A9-17BE21453801}" presName="accent_1" presStyleCnt="0"/>
      <dgm:spPr/>
    </dgm:pt>
    <dgm:pt modelId="{6935AB4B-3208-C949-B658-E06A562F7504}" type="pres">
      <dgm:prSet presAssocID="{9ECE5AB8-E1F3-2546-86A9-17BE21453801}" presName="accentRepeatNode" presStyleLbl="solidFgAcc1" presStyleIdx="0" presStyleCnt="4"/>
      <dgm:spPr>
        <a:solidFill>
          <a:srgbClr val="F15854"/>
        </a:solidFill>
        <a:ln>
          <a:solidFill>
            <a:srgbClr val="F3774B"/>
          </a:solidFill>
        </a:ln>
      </dgm:spPr>
    </dgm:pt>
    <dgm:pt modelId="{4ED81B29-C5D7-CE45-A583-E13B10EAA4AB}" type="pres">
      <dgm:prSet presAssocID="{D139F72C-4D6A-0748-AFA8-A9F3FE081462}" presName="text_2" presStyleLbl="node1" presStyleIdx="1" presStyleCnt="4" custScaleY="121003">
        <dgm:presLayoutVars>
          <dgm:bulletEnabled val="1"/>
        </dgm:presLayoutVars>
      </dgm:prSet>
      <dgm:spPr/>
    </dgm:pt>
    <dgm:pt modelId="{033E9256-78D8-9347-8C52-902D2C75A93F}" type="pres">
      <dgm:prSet presAssocID="{D139F72C-4D6A-0748-AFA8-A9F3FE081462}" presName="accent_2" presStyleCnt="0"/>
      <dgm:spPr/>
    </dgm:pt>
    <dgm:pt modelId="{FE9F66AD-FF30-AC42-8CC1-2FAEDE1F0188}" type="pres">
      <dgm:prSet presAssocID="{D139F72C-4D6A-0748-AFA8-A9F3FE081462}" presName="accentRepeatNode" presStyleLbl="solidFgAcc1" presStyleIdx="1" presStyleCnt="4"/>
      <dgm:spPr>
        <a:solidFill>
          <a:srgbClr val="F3774B"/>
        </a:solidFill>
        <a:ln>
          <a:solidFill>
            <a:srgbClr val="F3774B"/>
          </a:solidFill>
        </a:ln>
      </dgm:spPr>
    </dgm:pt>
    <dgm:pt modelId="{1A39B736-446D-B14E-B19F-1344A42319A4}" type="pres">
      <dgm:prSet presAssocID="{D8825302-B421-F145-A342-1CAE6830B5EF}" presName="text_3" presStyleLbl="node1" presStyleIdx="2" presStyleCnt="4" custScaleY="121003">
        <dgm:presLayoutVars>
          <dgm:bulletEnabled val="1"/>
        </dgm:presLayoutVars>
      </dgm:prSet>
      <dgm:spPr/>
    </dgm:pt>
    <dgm:pt modelId="{1B0DFAE4-C607-004C-81BF-7A53C1B42057}" type="pres">
      <dgm:prSet presAssocID="{D8825302-B421-F145-A342-1CAE6830B5EF}" presName="accent_3" presStyleCnt="0"/>
      <dgm:spPr/>
    </dgm:pt>
    <dgm:pt modelId="{77F3C112-8261-9F46-BD94-61274C8595A4}" type="pres">
      <dgm:prSet presAssocID="{D8825302-B421-F145-A342-1CAE6830B5EF}" presName="accentRepeatNode" presStyleLbl="solidFgAcc1" presStyleIdx="2" presStyleCnt="4"/>
      <dgm:spPr>
        <a:solidFill>
          <a:srgbClr val="F15854"/>
        </a:solidFill>
        <a:ln>
          <a:solidFill>
            <a:srgbClr val="F3774B"/>
          </a:solidFill>
        </a:ln>
      </dgm:spPr>
    </dgm:pt>
    <dgm:pt modelId="{9C4FDADC-3BB1-CD46-9BDB-530D388C8008}" type="pres">
      <dgm:prSet presAssocID="{1E807A85-694C-8644-B545-C0F8C5EA179F}" presName="text_4" presStyleLbl="node1" presStyleIdx="3" presStyleCnt="4" custScaleY="121003">
        <dgm:presLayoutVars>
          <dgm:bulletEnabled val="1"/>
        </dgm:presLayoutVars>
      </dgm:prSet>
      <dgm:spPr/>
    </dgm:pt>
    <dgm:pt modelId="{5B955940-D194-A340-9BBA-C1DC9D5BCD7D}" type="pres">
      <dgm:prSet presAssocID="{1E807A85-694C-8644-B545-C0F8C5EA179F}" presName="accent_4" presStyleCnt="0"/>
      <dgm:spPr/>
    </dgm:pt>
    <dgm:pt modelId="{46731793-19CA-9144-A5C1-42853D4F5BD0}" type="pres">
      <dgm:prSet presAssocID="{1E807A85-694C-8644-B545-C0F8C5EA179F}" presName="accentRepeatNode" presStyleLbl="solidFgAcc1" presStyleIdx="3" presStyleCnt="4"/>
      <dgm:spPr>
        <a:solidFill>
          <a:srgbClr val="F3774B"/>
        </a:solidFill>
        <a:ln>
          <a:solidFill>
            <a:srgbClr val="F3774B"/>
          </a:solidFill>
        </a:ln>
      </dgm:spPr>
    </dgm:pt>
  </dgm:ptLst>
  <dgm:cxnLst>
    <dgm:cxn modelId="{1A152006-D3E9-C248-9C8B-BE335A065A4B}" type="presOf" srcId="{D9FA646C-35F2-3B47-8E7E-1F6AD3FB629C}" destId="{9891B8C2-2134-A94A-8ECA-7FFC3A97B9A0}" srcOrd="0" destOrd="0" presId="urn:microsoft.com/office/officeart/2008/layout/VerticalCurvedList"/>
    <dgm:cxn modelId="{8BE29322-6145-BC4E-9BBD-5A4C87987B6B}" srcId="{D9FA646C-35F2-3B47-8E7E-1F6AD3FB629C}" destId="{D8825302-B421-F145-A342-1CAE6830B5EF}" srcOrd="2" destOrd="0" parTransId="{C0B4D4D0-68FF-FC47-9454-916E233194DA}" sibTransId="{E7B9D217-B563-1340-B20B-2EF1B3B91D3A}"/>
    <dgm:cxn modelId="{94F57045-67E8-3C4E-8AAB-F579039054E3}" srcId="{D9FA646C-35F2-3B47-8E7E-1F6AD3FB629C}" destId="{1E807A85-694C-8644-B545-C0F8C5EA179F}" srcOrd="3" destOrd="0" parTransId="{017E399A-2E74-4246-A75E-65E839E93A34}" sibTransId="{8F7A1F05-C359-C84B-B123-73C5906E64E9}"/>
    <dgm:cxn modelId="{A61A7B4B-735D-A34A-AEAB-68F3310C1B76}" type="presOf" srcId="{9ECE5AB8-E1F3-2546-86A9-17BE21453801}" destId="{481A039E-8841-0A40-9A7F-5847EF4B6206}" srcOrd="0" destOrd="0" presId="urn:microsoft.com/office/officeart/2008/layout/VerticalCurvedList"/>
    <dgm:cxn modelId="{83496456-24A9-B440-948F-BDD75F14BCB8}" type="presOf" srcId="{D139F72C-4D6A-0748-AFA8-A9F3FE081462}" destId="{4ED81B29-C5D7-CE45-A583-E13B10EAA4AB}" srcOrd="0" destOrd="0" presId="urn:microsoft.com/office/officeart/2008/layout/VerticalCurvedList"/>
    <dgm:cxn modelId="{E5852D92-050B-9F4E-9D34-F85C79076B39}" type="presOf" srcId="{D8825302-B421-F145-A342-1CAE6830B5EF}" destId="{1A39B736-446D-B14E-B19F-1344A42319A4}" srcOrd="0" destOrd="0" presId="urn:microsoft.com/office/officeart/2008/layout/VerticalCurvedList"/>
    <dgm:cxn modelId="{7F6AE693-C704-9548-8940-7954881A3A79}" srcId="{D9FA646C-35F2-3B47-8E7E-1F6AD3FB629C}" destId="{9ECE5AB8-E1F3-2546-86A9-17BE21453801}" srcOrd="0" destOrd="0" parTransId="{DCFC602B-E69C-F844-B4D4-ED9A3FC34740}" sibTransId="{73CE7AF9-7259-434E-8A38-672C70E99C48}"/>
    <dgm:cxn modelId="{F2CE0CB9-AEEF-954B-9EC7-37121E540D70}" type="presOf" srcId="{73CE7AF9-7259-434E-8A38-672C70E99C48}" destId="{20BD2F33-10FF-7A45-A55E-71809EF91E19}" srcOrd="0" destOrd="0" presId="urn:microsoft.com/office/officeart/2008/layout/VerticalCurvedList"/>
    <dgm:cxn modelId="{E209B8C2-F0A3-1D40-8F34-E97C3CBB1FDC}" type="presOf" srcId="{1E807A85-694C-8644-B545-C0F8C5EA179F}" destId="{9C4FDADC-3BB1-CD46-9BDB-530D388C8008}" srcOrd="0" destOrd="0" presId="urn:microsoft.com/office/officeart/2008/layout/VerticalCurvedList"/>
    <dgm:cxn modelId="{B12D4AE9-AE47-CF4E-B740-270E09D1C7AF}" srcId="{D9FA646C-35F2-3B47-8E7E-1F6AD3FB629C}" destId="{D139F72C-4D6A-0748-AFA8-A9F3FE081462}" srcOrd="1" destOrd="0" parTransId="{FA66F347-6488-264C-BC1E-1FD6203C8B5A}" sibTransId="{111930AB-3098-8941-A568-48BDDF8EEF86}"/>
    <dgm:cxn modelId="{01F30562-CE18-104F-80AD-DE8C3A0A6947}" type="presParOf" srcId="{9891B8C2-2134-A94A-8ECA-7FFC3A97B9A0}" destId="{ECF96E69-DA07-0A4C-A675-4D4CE9564EC9}" srcOrd="0" destOrd="0" presId="urn:microsoft.com/office/officeart/2008/layout/VerticalCurvedList"/>
    <dgm:cxn modelId="{72F7BE9B-0734-154B-9BDD-16E73D4ACAEB}" type="presParOf" srcId="{ECF96E69-DA07-0A4C-A675-4D4CE9564EC9}" destId="{6DD0E85B-488D-404D-BBFD-CD54B3286AC5}" srcOrd="0" destOrd="0" presId="urn:microsoft.com/office/officeart/2008/layout/VerticalCurvedList"/>
    <dgm:cxn modelId="{4F125037-79D0-8C4A-80CD-106236C262FB}" type="presParOf" srcId="{6DD0E85B-488D-404D-BBFD-CD54B3286AC5}" destId="{B2274C26-15F9-A143-BE3A-B41AEC007B15}" srcOrd="0" destOrd="0" presId="urn:microsoft.com/office/officeart/2008/layout/VerticalCurvedList"/>
    <dgm:cxn modelId="{BE1C9C72-A409-CE4E-AADB-72EE97FA039C}" type="presParOf" srcId="{6DD0E85B-488D-404D-BBFD-CD54B3286AC5}" destId="{20BD2F33-10FF-7A45-A55E-71809EF91E19}" srcOrd="1" destOrd="0" presId="urn:microsoft.com/office/officeart/2008/layout/VerticalCurvedList"/>
    <dgm:cxn modelId="{30D2596E-67D7-6540-9311-9CA6E20692EF}" type="presParOf" srcId="{6DD0E85B-488D-404D-BBFD-CD54B3286AC5}" destId="{73C58F86-C72F-DC45-BDF6-82E407D10AC0}" srcOrd="2" destOrd="0" presId="urn:microsoft.com/office/officeart/2008/layout/VerticalCurvedList"/>
    <dgm:cxn modelId="{140107D4-63F9-5F43-BE3C-DC78AC2E097A}" type="presParOf" srcId="{6DD0E85B-488D-404D-BBFD-CD54B3286AC5}" destId="{B76AE1C4-699B-964C-AC32-E546C63D3E69}" srcOrd="3" destOrd="0" presId="urn:microsoft.com/office/officeart/2008/layout/VerticalCurvedList"/>
    <dgm:cxn modelId="{47F60BBB-6342-4B4C-B6DC-436C4A09E0BF}" type="presParOf" srcId="{ECF96E69-DA07-0A4C-A675-4D4CE9564EC9}" destId="{481A039E-8841-0A40-9A7F-5847EF4B6206}" srcOrd="1" destOrd="0" presId="urn:microsoft.com/office/officeart/2008/layout/VerticalCurvedList"/>
    <dgm:cxn modelId="{4838E0B9-8AF6-0645-B43B-549D3EE7E0C3}" type="presParOf" srcId="{ECF96E69-DA07-0A4C-A675-4D4CE9564EC9}" destId="{A73E82A4-0B30-1142-8C12-0CF8C852790A}" srcOrd="2" destOrd="0" presId="urn:microsoft.com/office/officeart/2008/layout/VerticalCurvedList"/>
    <dgm:cxn modelId="{A8C07BE6-27B7-DB47-B144-84ED3BB86A05}" type="presParOf" srcId="{A73E82A4-0B30-1142-8C12-0CF8C852790A}" destId="{6935AB4B-3208-C949-B658-E06A562F7504}" srcOrd="0" destOrd="0" presId="urn:microsoft.com/office/officeart/2008/layout/VerticalCurvedList"/>
    <dgm:cxn modelId="{5E2A298F-7372-C44A-A42D-83514D106F28}" type="presParOf" srcId="{ECF96E69-DA07-0A4C-A675-4D4CE9564EC9}" destId="{4ED81B29-C5D7-CE45-A583-E13B10EAA4AB}" srcOrd="3" destOrd="0" presId="urn:microsoft.com/office/officeart/2008/layout/VerticalCurvedList"/>
    <dgm:cxn modelId="{791BD0B5-CE5A-E84C-9E9F-690453644292}" type="presParOf" srcId="{ECF96E69-DA07-0A4C-A675-4D4CE9564EC9}" destId="{033E9256-78D8-9347-8C52-902D2C75A93F}" srcOrd="4" destOrd="0" presId="urn:microsoft.com/office/officeart/2008/layout/VerticalCurvedList"/>
    <dgm:cxn modelId="{D25F0ED1-BE17-8B46-9E16-1FC76504CD2A}" type="presParOf" srcId="{033E9256-78D8-9347-8C52-902D2C75A93F}" destId="{FE9F66AD-FF30-AC42-8CC1-2FAEDE1F0188}" srcOrd="0" destOrd="0" presId="urn:microsoft.com/office/officeart/2008/layout/VerticalCurvedList"/>
    <dgm:cxn modelId="{85E9C8FD-1AE5-CD4A-B04B-B8A33E9B8D80}" type="presParOf" srcId="{ECF96E69-DA07-0A4C-A675-4D4CE9564EC9}" destId="{1A39B736-446D-B14E-B19F-1344A42319A4}" srcOrd="5" destOrd="0" presId="urn:microsoft.com/office/officeart/2008/layout/VerticalCurvedList"/>
    <dgm:cxn modelId="{0D59290A-687F-694E-8E53-991655E0E70B}" type="presParOf" srcId="{ECF96E69-DA07-0A4C-A675-4D4CE9564EC9}" destId="{1B0DFAE4-C607-004C-81BF-7A53C1B42057}" srcOrd="6" destOrd="0" presId="urn:microsoft.com/office/officeart/2008/layout/VerticalCurvedList"/>
    <dgm:cxn modelId="{81544CEF-06DC-2F4A-BFCF-B21A07D9A996}" type="presParOf" srcId="{1B0DFAE4-C607-004C-81BF-7A53C1B42057}" destId="{77F3C112-8261-9F46-BD94-61274C8595A4}" srcOrd="0" destOrd="0" presId="urn:microsoft.com/office/officeart/2008/layout/VerticalCurvedList"/>
    <dgm:cxn modelId="{DABFF29D-0FD8-2245-AEF3-DDD9CF1C97EC}" type="presParOf" srcId="{ECF96E69-DA07-0A4C-A675-4D4CE9564EC9}" destId="{9C4FDADC-3BB1-CD46-9BDB-530D388C8008}" srcOrd="7" destOrd="0" presId="urn:microsoft.com/office/officeart/2008/layout/VerticalCurvedList"/>
    <dgm:cxn modelId="{03ACF2F2-415E-F34D-80EF-0589295060A2}" type="presParOf" srcId="{ECF96E69-DA07-0A4C-A675-4D4CE9564EC9}" destId="{5B955940-D194-A340-9BBA-C1DC9D5BCD7D}" srcOrd="8" destOrd="0" presId="urn:microsoft.com/office/officeart/2008/layout/VerticalCurvedList"/>
    <dgm:cxn modelId="{BE3F41B8-6348-5D48-A4DC-37C9A219B6C3}" type="presParOf" srcId="{5B955940-D194-A340-9BBA-C1DC9D5BCD7D}" destId="{46731793-19CA-9144-A5C1-42853D4F5BD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8DFEA1B-42AE-414B-B512-85C2EE0D2E23}" type="doc">
      <dgm:prSet loTypeId="urn:microsoft.com/office/officeart/2005/8/layout/vList3" loCatId="" qsTypeId="urn:microsoft.com/office/officeart/2005/8/quickstyle/simple1" qsCatId="simple" csTypeId="urn:microsoft.com/office/officeart/2005/8/colors/accent1_2" csCatId="accent1" phldr="1"/>
      <dgm:spPr/>
    </dgm:pt>
    <dgm:pt modelId="{35E2C112-53F3-5042-BE92-31BB691175E2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7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Personalized Marketing Campaigns: </a:t>
          </a:r>
          <a:r>
            <a:rPr lang="en-GB" sz="275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Develop personalized marketing campaigns based on the model insights to increase engagement and reduce churn rates.</a:t>
          </a:r>
        </a:p>
      </dgm:t>
    </dgm:pt>
    <dgm:pt modelId="{FA9C26F6-E96E-0B47-BD04-7AE8BD7C351E}" type="parTrans" cxnId="{79400B95-3EDD-AD4B-BA80-73D76494B8A5}">
      <dgm:prSet/>
      <dgm:spPr/>
      <dgm:t>
        <a:bodyPr/>
        <a:lstStyle/>
        <a:p>
          <a:endParaRPr lang="en-GB"/>
        </a:p>
      </dgm:t>
    </dgm:pt>
    <dgm:pt modelId="{1A315F7E-122E-B94F-AD29-07DFBFBBB896}" type="sibTrans" cxnId="{79400B95-3EDD-AD4B-BA80-73D76494B8A5}">
      <dgm:prSet/>
      <dgm:spPr/>
      <dgm:t>
        <a:bodyPr/>
        <a:lstStyle/>
        <a:p>
          <a:endParaRPr lang="en-GB"/>
        </a:p>
      </dgm:t>
    </dgm:pt>
    <dgm:pt modelId="{296FC901-C1AA-7449-ABC9-1369873FDD2F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80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Partnerships and Collaborations</a:t>
          </a:r>
          <a:r>
            <a:rPr lang="en-GB" sz="28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Collaborate with content creators and influencers to promote exclusive content</a:t>
          </a:r>
        </a:p>
      </dgm:t>
    </dgm:pt>
    <dgm:pt modelId="{573DEBB2-59F6-2242-AC1A-C30858AFE380}" type="parTrans" cxnId="{060C4EA3-0073-694A-B57F-5AA9F6B8E863}">
      <dgm:prSet/>
      <dgm:spPr/>
      <dgm:t>
        <a:bodyPr/>
        <a:lstStyle/>
        <a:p>
          <a:endParaRPr lang="en-GB"/>
        </a:p>
      </dgm:t>
    </dgm:pt>
    <dgm:pt modelId="{6565810F-C5A2-9048-BDC7-3D9CB9546168}" type="sibTrans" cxnId="{060C4EA3-0073-694A-B57F-5AA9F6B8E863}">
      <dgm:prSet/>
      <dgm:spPr/>
      <dgm:t>
        <a:bodyPr/>
        <a:lstStyle/>
        <a:p>
          <a:endParaRPr lang="en-GB"/>
        </a:p>
      </dgm:t>
    </dgm:pt>
    <dgm:pt modelId="{1663CD08-2244-854D-90EA-BFAD621C8059}">
      <dgm:prSet phldrT="[Text]"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6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Content Accessibility and Localization: </a:t>
          </a:r>
          <a:r>
            <a:rPr lang="en-GB" sz="265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Enhance content accessibility by providing subtitles, dubbing options for a broader audience.</a:t>
          </a:r>
        </a:p>
      </dgm:t>
    </dgm:pt>
    <dgm:pt modelId="{918FB238-434C-D44D-96FF-9038D7BEB4D2}" type="parTrans" cxnId="{6567DCF4-8334-AB48-9D8E-9FE3DFCD56D7}">
      <dgm:prSet/>
      <dgm:spPr/>
      <dgm:t>
        <a:bodyPr/>
        <a:lstStyle/>
        <a:p>
          <a:endParaRPr lang="en-GB"/>
        </a:p>
      </dgm:t>
    </dgm:pt>
    <dgm:pt modelId="{7AD75C52-A740-EE4E-B02E-6C256F864E47}" type="sibTrans" cxnId="{6567DCF4-8334-AB48-9D8E-9FE3DFCD56D7}">
      <dgm:prSet/>
      <dgm:spPr/>
      <dgm:t>
        <a:bodyPr/>
        <a:lstStyle/>
        <a:p>
          <a:endParaRPr lang="en-GB"/>
        </a:p>
      </dgm:t>
    </dgm:pt>
    <dgm:pt modelId="{5D39C76F-DBFF-1B41-9502-2114D9D44EEE}">
      <dgm:prSet custT="1"/>
      <dgm:spPr>
        <a:solidFill>
          <a:schemeClr val="bg1"/>
        </a:solidFill>
        <a:ln>
          <a:solidFill>
            <a:srgbClr val="F3774B"/>
          </a:solidFill>
        </a:ln>
      </dgm:spPr>
      <dgm:t>
        <a:bodyPr/>
        <a:lstStyle/>
        <a:p>
          <a:r>
            <a:rPr lang="en-GB" sz="2750" b="1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Curated Content Lists: </a:t>
          </a:r>
          <a:r>
            <a:rPr lang="en-GB" sz="2750" b="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Create curated content lists based. For example, "Top Movies for Action Lovers"</a:t>
          </a:r>
        </a:p>
      </dgm:t>
    </dgm:pt>
    <dgm:pt modelId="{B7052959-8295-B84A-81EC-520636A6A5E0}" type="parTrans" cxnId="{080F634E-7045-F943-8F1F-AAE78A95911E}">
      <dgm:prSet/>
      <dgm:spPr/>
      <dgm:t>
        <a:bodyPr/>
        <a:lstStyle/>
        <a:p>
          <a:endParaRPr lang="en-GB"/>
        </a:p>
      </dgm:t>
    </dgm:pt>
    <dgm:pt modelId="{1259612C-4B38-434F-9339-1158B62799B5}" type="sibTrans" cxnId="{080F634E-7045-F943-8F1F-AAE78A95911E}">
      <dgm:prSet/>
      <dgm:spPr/>
      <dgm:t>
        <a:bodyPr/>
        <a:lstStyle/>
        <a:p>
          <a:endParaRPr lang="en-GB"/>
        </a:p>
      </dgm:t>
    </dgm:pt>
    <dgm:pt modelId="{060E565F-CF3B-0E4C-9870-BCB3F4A1D0D0}" type="pres">
      <dgm:prSet presAssocID="{28DFEA1B-42AE-414B-B512-85C2EE0D2E23}" presName="linearFlow" presStyleCnt="0">
        <dgm:presLayoutVars>
          <dgm:dir/>
          <dgm:resizeHandles val="exact"/>
        </dgm:presLayoutVars>
      </dgm:prSet>
      <dgm:spPr/>
    </dgm:pt>
    <dgm:pt modelId="{C5E945EA-6EAD-3345-B58E-83FC893C1DF1}" type="pres">
      <dgm:prSet presAssocID="{35E2C112-53F3-5042-BE92-31BB691175E2}" presName="composite" presStyleCnt="0"/>
      <dgm:spPr/>
    </dgm:pt>
    <dgm:pt modelId="{08BB9853-F1A0-8543-8B40-A94B472D8651}" type="pres">
      <dgm:prSet presAssocID="{35E2C112-53F3-5042-BE92-31BB691175E2}" presName="imgShp" presStyleLbl="fgImgPlace1" presStyleIdx="0" presStyleCnt="4"/>
      <dgm:spPr>
        <a:solidFill>
          <a:schemeClr val="bg1"/>
        </a:solidFill>
        <a:ln>
          <a:solidFill>
            <a:srgbClr val="F3774B"/>
          </a:solidFill>
        </a:ln>
      </dgm:spPr>
    </dgm:pt>
    <dgm:pt modelId="{96D36B72-CD9A-914C-A28E-432650F6515F}" type="pres">
      <dgm:prSet presAssocID="{35E2C112-53F3-5042-BE92-31BB691175E2}" presName="txShp" presStyleLbl="node1" presStyleIdx="0" presStyleCnt="4" custScaleX="116247">
        <dgm:presLayoutVars>
          <dgm:bulletEnabled val="1"/>
        </dgm:presLayoutVars>
      </dgm:prSet>
      <dgm:spPr/>
    </dgm:pt>
    <dgm:pt modelId="{594B4CF6-0C64-A843-BDBE-E867B5F80338}" type="pres">
      <dgm:prSet presAssocID="{1A315F7E-122E-B94F-AD29-07DFBFBBB896}" presName="spacing" presStyleCnt="0"/>
      <dgm:spPr/>
    </dgm:pt>
    <dgm:pt modelId="{5E0E39BF-F9C4-4740-9E66-4E45676D5224}" type="pres">
      <dgm:prSet presAssocID="{5D39C76F-DBFF-1B41-9502-2114D9D44EEE}" presName="composite" presStyleCnt="0"/>
      <dgm:spPr/>
    </dgm:pt>
    <dgm:pt modelId="{80AC9DBD-7A9C-7245-8E1F-5FC35DB350C9}" type="pres">
      <dgm:prSet presAssocID="{5D39C76F-DBFF-1B41-9502-2114D9D44EEE}" presName="imgShp" presStyleLbl="fgImgPlace1" presStyleIdx="1" presStyleCnt="4"/>
      <dgm:spPr>
        <a:solidFill>
          <a:schemeClr val="bg1"/>
        </a:solidFill>
        <a:ln>
          <a:solidFill>
            <a:srgbClr val="F3774B"/>
          </a:solidFill>
        </a:ln>
      </dgm:spPr>
    </dgm:pt>
    <dgm:pt modelId="{DCD4C208-2A77-3F4C-94FB-BB8C1BCBB2E4}" type="pres">
      <dgm:prSet presAssocID="{5D39C76F-DBFF-1B41-9502-2114D9D44EEE}" presName="txShp" presStyleLbl="node1" presStyleIdx="1" presStyleCnt="4" custScaleX="116247">
        <dgm:presLayoutVars>
          <dgm:bulletEnabled val="1"/>
        </dgm:presLayoutVars>
      </dgm:prSet>
      <dgm:spPr/>
    </dgm:pt>
    <dgm:pt modelId="{9FCA45F9-BB48-034A-9973-88944026BDC9}" type="pres">
      <dgm:prSet presAssocID="{1259612C-4B38-434F-9339-1158B62799B5}" presName="spacing" presStyleCnt="0"/>
      <dgm:spPr/>
    </dgm:pt>
    <dgm:pt modelId="{2529B76E-6FDB-4545-AE81-E297BADB9DFC}" type="pres">
      <dgm:prSet presAssocID="{296FC901-C1AA-7449-ABC9-1369873FDD2F}" presName="composite" presStyleCnt="0"/>
      <dgm:spPr/>
    </dgm:pt>
    <dgm:pt modelId="{7BC70857-6FCD-F14F-BB25-FC7C76438A91}" type="pres">
      <dgm:prSet presAssocID="{296FC901-C1AA-7449-ABC9-1369873FDD2F}" presName="imgShp" presStyleLbl="fgImgPlace1" presStyleIdx="2" presStyleCnt="4"/>
      <dgm:spPr>
        <a:solidFill>
          <a:schemeClr val="bg1"/>
        </a:solidFill>
        <a:ln>
          <a:solidFill>
            <a:srgbClr val="F3774B"/>
          </a:solidFill>
        </a:ln>
      </dgm:spPr>
    </dgm:pt>
    <dgm:pt modelId="{9033EF99-6762-A54A-8C95-EF5C6F6CD7B8}" type="pres">
      <dgm:prSet presAssocID="{296FC901-C1AA-7449-ABC9-1369873FDD2F}" presName="txShp" presStyleLbl="node1" presStyleIdx="2" presStyleCnt="4" custScaleX="116247">
        <dgm:presLayoutVars>
          <dgm:bulletEnabled val="1"/>
        </dgm:presLayoutVars>
      </dgm:prSet>
      <dgm:spPr/>
    </dgm:pt>
    <dgm:pt modelId="{ED55B325-F8F7-1A4D-8F1A-2E77EC6FAA98}" type="pres">
      <dgm:prSet presAssocID="{6565810F-C5A2-9048-BDC7-3D9CB9546168}" presName="spacing" presStyleCnt="0"/>
      <dgm:spPr/>
    </dgm:pt>
    <dgm:pt modelId="{A1240AD5-5ADB-734B-B37A-D808C3F9B196}" type="pres">
      <dgm:prSet presAssocID="{1663CD08-2244-854D-90EA-BFAD621C8059}" presName="composite" presStyleCnt="0"/>
      <dgm:spPr/>
    </dgm:pt>
    <dgm:pt modelId="{9B308CA9-0940-1240-9F16-0456AD077ECE}" type="pres">
      <dgm:prSet presAssocID="{1663CD08-2244-854D-90EA-BFAD621C8059}" presName="imgShp" presStyleLbl="fgImgPlace1" presStyleIdx="3" presStyleCnt="4"/>
      <dgm:spPr>
        <a:solidFill>
          <a:schemeClr val="bg1"/>
        </a:solidFill>
        <a:ln>
          <a:solidFill>
            <a:srgbClr val="F3774B"/>
          </a:solidFill>
        </a:ln>
      </dgm:spPr>
    </dgm:pt>
    <dgm:pt modelId="{BCCE1CAD-3C23-CB45-A304-96B0AA118505}" type="pres">
      <dgm:prSet presAssocID="{1663CD08-2244-854D-90EA-BFAD621C8059}" presName="txShp" presStyleLbl="node1" presStyleIdx="3" presStyleCnt="4" custScaleX="116247">
        <dgm:presLayoutVars>
          <dgm:bulletEnabled val="1"/>
        </dgm:presLayoutVars>
      </dgm:prSet>
      <dgm:spPr/>
    </dgm:pt>
  </dgm:ptLst>
  <dgm:cxnLst>
    <dgm:cxn modelId="{322F9037-24E8-EC44-B96B-AFCBCAA5A7E3}" type="presOf" srcId="{35E2C112-53F3-5042-BE92-31BB691175E2}" destId="{96D36B72-CD9A-914C-A28E-432650F6515F}" srcOrd="0" destOrd="0" presId="urn:microsoft.com/office/officeart/2005/8/layout/vList3"/>
    <dgm:cxn modelId="{67A7F73A-5BCF-9845-AEE0-3E16C2C4C697}" type="presOf" srcId="{296FC901-C1AA-7449-ABC9-1369873FDD2F}" destId="{9033EF99-6762-A54A-8C95-EF5C6F6CD7B8}" srcOrd="0" destOrd="0" presId="urn:microsoft.com/office/officeart/2005/8/layout/vList3"/>
    <dgm:cxn modelId="{75C93B43-37B9-DE44-BD40-EA4AB754B5A0}" type="presOf" srcId="{1663CD08-2244-854D-90EA-BFAD621C8059}" destId="{BCCE1CAD-3C23-CB45-A304-96B0AA118505}" srcOrd="0" destOrd="0" presId="urn:microsoft.com/office/officeart/2005/8/layout/vList3"/>
    <dgm:cxn modelId="{080F634E-7045-F943-8F1F-AAE78A95911E}" srcId="{28DFEA1B-42AE-414B-B512-85C2EE0D2E23}" destId="{5D39C76F-DBFF-1B41-9502-2114D9D44EEE}" srcOrd="1" destOrd="0" parTransId="{B7052959-8295-B84A-81EC-520636A6A5E0}" sibTransId="{1259612C-4B38-434F-9339-1158B62799B5}"/>
    <dgm:cxn modelId="{0D0D516A-B9E8-2441-A9DD-106B14E8BD19}" type="presOf" srcId="{28DFEA1B-42AE-414B-B512-85C2EE0D2E23}" destId="{060E565F-CF3B-0E4C-9870-BCB3F4A1D0D0}" srcOrd="0" destOrd="0" presId="urn:microsoft.com/office/officeart/2005/8/layout/vList3"/>
    <dgm:cxn modelId="{8DBAF683-7AD6-CD4A-A6B8-555CE674C465}" type="presOf" srcId="{5D39C76F-DBFF-1B41-9502-2114D9D44EEE}" destId="{DCD4C208-2A77-3F4C-94FB-BB8C1BCBB2E4}" srcOrd="0" destOrd="0" presId="urn:microsoft.com/office/officeart/2005/8/layout/vList3"/>
    <dgm:cxn modelId="{79400B95-3EDD-AD4B-BA80-73D76494B8A5}" srcId="{28DFEA1B-42AE-414B-B512-85C2EE0D2E23}" destId="{35E2C112-53F3-5042-BE92-31BB691175E2}" srcOrd="0" destOrd="0" parTransId="{FA9C26F6-E96E-0B47-BD04-7AE8BD7C351E}" sibTransId="{1A315F7E-122E-B94F-AD29-07DFBFBBB896}"/>
    <dgm:cxn modelId="{060C4EA3-0073-694A-B57F-5AA9F6B8E863}" srcId="{28DFEA1B-42AE-414B-B512-85C2EE0D2E23}" destId="{296FC901-C1AA-7449-ABC9-1369873FDD2F}" srcOrd="2" destOrd="0" parTransId="{573DEBB2-59F6-2242-AC1A-C30858AFE380}" sibTransId="{6565810F-C5A2-9048-BDC7-3D9CB9546168}"/>
    <dgm:cxn modelId="{6567DCF4-8334-AB48-9D8E-9FE3DFCD56D7}" srcId="{28DFEA1B-42AE-414B-B512-85C2EE0D2E23}" destId="{1663CD08-2244-854D-90EA-BFAD621C8059}" srcOrd="3" destOrd="0" parTransId="{918FB238-434C-D44D-96FF-9038D7BEB4D2}" sibTransId="{7AD75C52-A740-EE4E-B02E-6C256F864E47}"/>
    <dgm:cxn modelId="{A76E3AEF-05E7-9241-B901-598DFE350795}" type="presParOf" srcId="{060E565F-CF3B-0E4C-9870-BCB3F4A1D0D0}" destId="{C5E945EA-6EAD-3345-B58E-83FC893C1DF1}" srcOrd="0" destOrd="0" presId="urn:microsoft.com/office/officeart/2005/8/layout/vList3"/>
    <dgm:cxn modelId="{F71A3E8C-BFF4-1B49-86D7-E5B06A75318D}" type="presParOf" srcId="{C5E945EA-6EAD-3345-B58E-83FC893C1DF1}" destId="{08BB9853-F1A0-8543-8B40-A94B472D8651}" srcOrd="0" destOrd="0" presId="urn:microsoft.com/office/officeart/2005/8/layout/vList3"/>
    <dgm:cxn modelId="{A1707850-C31B-7242-BF29-DEEC9DD611F8}" type="presParOf" srcId="{C5E945EA-6EAD-3345-B58E-83FC893C1DF1}" destId="{96D36B72-CD9A-914C-A28E-432650F6515F}" srcOrd="1" destOrd="0" presId="urn:microsoft.com/office/officeart/2005/8/layout/vList3"/>
    <dgm:cxn modelId="{A4695996-5C1A-A64C-9267-3405CBE72130}" type="presParOf" srcId="{060E565F-CF3B-0E4C-9870-BCB3F4A1D0D0}" destId="{594B4CF6-0C64-A843-BDBE-E867B5F80338}" srcOrd="1" destOrd="0" presId="urn:microsoft.com/office/officeart/2005/8/layout/vList3"/>
    <dgm:cxn modelId="{94CF471C-66D0-344B-9695-B273C571763A}" type="presParOf" srcId="{060E565F-CF3B-0E4C-9870-BCB3F4A1D0D0}" destId="{5E0E39BF-F9C4-4740-9E66-4E45676D5224}" srcOrd="2" destOrd="0" presId="urn:microsoft.com/office/officeart/2005/8/layout/vList3"/>
    <dgm:cxn modelId="{91C4BB8F-3626-5944-B318-11AEF3EF0CD2}" type="presParOf" srcId="{5E0E39BF-F9C4-4740-9E66-4E45676D5224}" destId="{80AC9DBD-7A9C-7245-8E1F-5FC35DB350C9}" srcOrd="0" destOrd="0" presId="urn:microsoft.com/office/officeart/2005/8/layout/vList3"/>
    <dgm:cxn modelId="{418D4A18-96F7-4F42-A246-3E4403744338}" type="presParOf" srcId="{5E0E39BF-F9C4-4740-9E66-4E45676D5224}" destId="{DCD4C208-2A77-3F4C-94FB-BB8C1BCBB2E4}" srcOrd="1" destOrd="0" presId="urn:microsoft.com/office/officeart/2005/8/layout/vList3"/>
    <dgm:cxn modelId="{BA047F16-A6AE-6143-BCC2-D2450AAF00EB}" type="presParOf" srcId="{060E565F-CF3B-0E4C-9870-BCB3F4A1D0D0}" destId="{9FCA45F9-BB48-034A-9973-88944026BDC9}" srcOrd="3" destOrd="0" presId="urn:microsoft.com/office/officeart/2005/8/layout/vList3"/>
    <dgm:cxn modelId="{50CE2C40-8EBE-5C40-B78A-2ADD24D715D2}" type="presParOf" srcId="{060E565F-CF3B-0E4C-9870-BCB3F4A1D0D0}" destId="{2529B76E-6FDB-4545-AE81-E297BADB9DFC}" srcOrd="4" destOrd="0" presId="urn:microsoft.com/office/officeart/2005/8/layout/vList3"/>
    <dgm:cxn modelId="{B57D8FE8-BC7F-3242-A3F6-ED0EC8673FDE}" type="presParOf" srcId="{2529B76E-6FDB-4545-AE81-E297BADB9DFC}" destId="{7BC70857-6FCD-F14F-BB25-FC7C76438A91}" srcOrd="0" destOrd="0" presId="urn:microsoft.com/office/officeart/2005/8/layout/vList3"/>
    <dgm:cxn modelId="{970E0CBE-FB6E-9040-B758-3A7B8DFB8ED5}" type="presParOf" srcId="{2529B76E-6FDB-4545-AE81-E297BADB9DFC}" destId="{9033EF99-6762-A54A-8C95-EF5C6F6CD7B8}" srcOrd="1" destOrd="0" presId="urn:microsoft.com/office/officeart/2005/8/layout/vList3"/>
    <dgm:cxn modelId="{A44E2F01-B8CB-7A40-AFAB-29AC5D0AC26E}" type="presParOf" srcId="{060E565F-CF3B-0E4C-9870-BCB3F4A1D0D0}" destId="{ED55B325-F8F7-1A4D-8F1A-2E77EC6FAA98}" srcOrd="5" destOrd="0" presId="urn:microsoft.com/office/officeart/2005/8/layout/vList3"/>
    <dgm:cxn modelId="{B6452E5C-A61F-D744-AB02-59219A63BAE9}" type="presParOf" srcId="{060E565F-CF3B-0E4C-9870-BCB3F4A1D0D0}" destId="{A1240AD5-5ADB-734B-B37A-D808C3F9B196}" srcOrd="6" destOrd="0" presId="urn:microsoft.com/office/officeart/2005/8/layout/vList3"/>
    <dgm:cxn modelId="{90C7792A-F3C6-1B4F-93EF-8ADFAB6B7150}" type="presParOf" srcId="{A1240AD5-5ADB-734B-B37A-D808C3F9B196}" destId="{9B308CA9-0940-1240-9F16-0456AD077ECE}" srcOrd="0" destOrd="0" presId="urn:microsoft.com/office/officeart/2005/8/layout/vList3"/>
    <dgm:cxn modelId="{B2C1529F-8BC2-8A41-B75F-07EE424DD44C}" type="presParOf" srcId="{A1240AD5-5ADB-734B-B37A-D808C3F9B196}" destId="{BCCE1CAD-3C23-CB45-A304-96B0AA118505}" srcOrd="1" destOrd="0" presId="urn:microsoft.com/office/officeart/2005/8/layout/vList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0BD2F33-10FF-7A45-A55E-71809EF91E19}">
      <dsp:nvSpPr>
        <dsp:cNvPr id="0" name=""/>
        <dsp:cNvSpPr/>
      </dsp:nvSpPr>
      <dsp:spPr>
        <a:xfrm>
          <a:off x="-9192271" y="-1403415"/>
          <a:ext cx="10934832" cy="10934832"/>
        </a:xfrm>
        <a:prstGeom prst="blockArc">
          <a:avLst>
            <a:gd name="adj1" fmla="val 18900000"/>
            <a:gd name="adj2" fmla="val 2700000"/>
            <a:gd name="adj3" fmla="val 198"/>
          </a:avLst>
        </a:prstGeom>
        <a:noFill/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81A039E-8841-0A40-9A7F-5847EF4B6206}">
      <dsp:nvSpPr>
        <dsp:cNvPr id="0" name=""/>
        <dsp:cNvSpPr/>
      </dsp:nvSpPr>
      <dsp:spPr>
        <a:xfrm>
          <a:off x="911257" y="493568"/>
          <a:ext cx="8127593" cy="1513035"/>
        </a:xfrm>
        <a:prstGeom prst="rect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2514" tIns="68580" rIns="68580" bIns="68580" numCol="1" spcCol="1270" anchor="ctr" anchorCtr="0">
          <a:noAutofit/>
        </a:bodyPr>
        <a:lstStyle/>
        <a:p>
          <a:pPr marL="0" lvl="0" indent="0" algn="l" defTabSz="11779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Focus on showing common genres </a:t>
          </a:r>
          <a:r>
            <a:rPr lang="en-GB" sz="265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such as Drama, comedy and Action and add less Documentary or Film-Noir movies</a:t>
          </a:r>
        </a:p>
      </dsp:txBody>
      <dsp:txXfrm>
        <a:off x="911257" y="493568"/>
        <a:ext cx="8127593" cy="1513035"/>
      </dsp:txXfrm>
    </dsp:sp>
    <dsp:sp modelId="{6935AB4B-3208-C949-B658-E06A562F7504}">
      <dsp:nvSpPr>
        <dsp:cNvPr id="0" name=""/>
        <dsp:cNvSpPr/>
      </dsp:nvSpPr>
      <dsp:spPr>
        <a:xfrm>
          <a:off x="129750" y="468579"/>
          <a:ext cx="1563014" cy="1563014"/>
        </a:xfrm>
        <a:prstGeom prst="ellipse">
          <a:avLst/>
        </a:prstGeom>
        <a:solidFill>
          <a:srgbClr val="F15854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ED81B29-C5D7-CE45-A583-E13B10EAA4AB}">
      <dsp:nvSpPr>
        <dsp:cNvPr id="0" name=""/>
        <dsp:cNvSpPr/>
      </dsp:nvSpPr>
      <dsp:spPr>
        <a:xfrm>
          <a:off x="1628146" y="2369511"/>
          <a:ext cx="7410704" cy="1513035"/>
        </a:xfrm>
        <a:prstGeom prst="rect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2514" tIns="68580" rIns="68580" bIns="68580" numCol="1" spcCol="1270" anchor="ctr" anchorCtr="0">
          <a:noAutofit/>
        </a:bodyPr>
        <a:lstStyle/>
        <a:p>
          <a:pPr marL="0" lvl="0" indent="0" algn="l" defTabSz="1177925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+mj-lt"/>
            <a:buNone/>
          </a:pPr>
          <a:r>
            <a:rPr lang="en-GB" sz="26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Collect More Data </a:t>
          </a:r>
          <a:r>
            <a:rPr lang="en-GB" sz="265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on why the user rated the movie high or low. This will help to enhance user experience</a:t>
          </a:r>
        </a:p>
      </dsp:txBody>
      <dsp:txXfrm>
        <a:off x="1628146" y="2369511"/>
        <a:ext cx="7410704" cy="1513035"/>
      </dsp:txXfrm>
    </dsp:sp>
    <dsp:sp modelId="{FE9F66AD-FF30-AC42-8CC1-2FAEDE1F0188}">
      <dsp:nvSpPr>
        <dsp:cNvPr id="0" name=""/>
        <dsp:cNvSpPr/>
      </dsp:nvSpPr>
      <dsp:spPr>
        <a:xfrm>
          <a:off x="846639" y="2344521"/>
          <a:ext cx="1563014" cy="1563014"/>
        </a:xfrm>
        <a:prstGeom prst="ellipse">
          <a:avLst/>
        </a:prstGeom>
        <a:solidFill>
          <a:srgbClr val="F3774B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A39B736-446D-B14E-B19F-1344A42319A4}">
      <dsp:nvSpPr>
        <dsp:cNvPr id="0" name=""/>
        <dsp:cNvSpPr/>
      </dsp:nvSpPr>
      <dsp:spPr>
        <a:xfrm>
          <a:off x="1628146" y="4245453"/>
          <a:ext cx="7410704" cy="1513035"/>
        </a:xfrm>
        <a:prstGeom prst="rect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2514" tIns="68580" rIns="68580" bIns="68580" numCol="1" spcCol="1270" anchor="ctr" anchorCtr="0">
          <a:noAutofit/>
        </a:bodyPr>
        <a:lstStyle/>
        <a:p>
          <a:pPr marL="0" lvl="0" indent="0" algn="l" defTabSz="11779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Diversify the recommendation</a:t>
          </a:r>
          <a:r>
            <a:rPr lang="en-GB" sz="2650" b="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Provide a mix of popular and less well-known movies to keep users engaged. </a:t>
          </a:r>
        </a:p>
      </dsp:txBody>
      <dsp:txXfrm>
        <a:off x="1628146" y="4245453"/>
        <a:ext cx="7410704" cy="1513035"/>
      </dsp:txXfrm>
    </dsp:sp>
    <dsp:sp modelId="{77F3C112-8261-9F46-BD94-61274C8595A4}">
      <dsp:nvSpPr>
        <dsp:cNvPr id="0" name=""/>
        <dsp:cNvSpPr/>
      </dsp:nvSpPr>
      <dsp:spPr>
        <a:xfrm>
          <a:off x="846639" y="4220463"/>
          <a:ext cx="1563014" cy="1563014"/>
        </a:xfrm>
        <a:prstGeom prst="ellipse">
          <a:avLst/>
        </a:prstGeom>
        <a:solidFill>
          <a:srgbClr val="F15854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4FDADC-3BB1-CD46-9BDB-530D388C8008}">
      <dsp:nvSpPr>
        <dsp:cNvPr id="0" name=""/>
        <dsp:cNvSpPr/>
      </dsp:nvSpPr>
      <dsp:spPr>
        <a:xfrm>
          <a:off x="911257" y="6121395"/>
          <a:ext cx="8127593" cy="1513035"/>
        </a:xfrm>
        <a:prstGeom prst="rect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9251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0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Improve Customer Experience</a:t>
          </a:r>
          <a:r>
            <a:rPr lang="en-GB" sz="270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</a:t>
          </a:r>
          <a:r>
            <a:rPr lang="en-GB" sz="2700" kern="1200" dirty="0" err="1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Showmax</a:t>
          </a:r>
          <a:r>
            <a:rPr lang="en-GB" sz="270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 app improvement for better user experience</a:t>
          </a:r>
        </a:p>
      </dsp:txBody>
      <dsp:txXfrm>
        <a:off x="911257" y="6121395"/>
        <a:ext cx="8127593" cy="1513035"/>
      </dsp:txXfrm>
    </dsp:sp>
    <dsp:sp modelId="{46731793-19CA-9144-A5C1-42853D4F5BD0}">
      <dsp:nvSpPr>
        <dsp:cNvPr id="0" name=""/>
        <dsp:cNvSpPr/>
      </dsp:nvSpPr>
      <dsp:spPr>
        <a:xfrm>
          <a:off x="129750" y="6096406"/>
          <a:ext cx="1563014" cy="1563014"/>
        </a:xfrm>
        <a:prstGeom prst="ellipse">
          <a:avLst/>
        </a:prstGeom>
        <a:solidFill>
          <a:srgbClr val="F3774B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D36B72-CD9A-914C-A28E-432650F6515F}">
      <dsp:nvSpPr>
        <dsp:cNvPr id="0" name=""/>
        <dsp:cNvSpPr/>
      </dsp:nvSpPr>
      <dsp:spPr>
        <a:xfrm rot="10800000">
          <a:off x="1448555" y="4568"/>
          <a:ext cx="9092966" cy="1725875"/>
        </a:xfrm>
        <a:prstGeom prst="homePlat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1063" tIns="106680" rIns="199136" bIns="106680" numCol="1" spcCol="1270" anchor="ctr" anchorCtr="0">
          <a:noAutofit/>
        </a:bodyPr>
        <a:lstStyle/>
        <a:p>
          <a:pPr marL="0" lvl="0" indent="0" algn="ctr" defTabSz="12223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Personalized Marketing Campaigns: </a:t>
          </a:r>
          <a:r>
            <a:rPr lang="en-GB" sz="275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Develop personalized marketing campaigns based on the model insights to increase engagement and reduce churn rates.</a:t>
          </a:r>
        </a:p>
      </dsp:txBody>
      <dsp:txXfrm rot="10800000">
        <a:off x="1880024" y="4568"/>
        <a:ext cx="8661497" cy="1725875"/>
      </dsp:txXfrm>
    </dsp:sp>
    <dsp:sp modelId="{08BB9853-F1A0-8543-8B40-A94B472D8651}">
      <dsp:nvSpPr>
        <dsp:cNvPr id="0" name=""/>
        <dsp:cNvSpPr/>
      </dsp:nvSpPr>
      <dsp:spPr>
        <a:xfrm>
          <a:off x="1221046" y="4568"/>
          <a:ext cx="1725875" cy="1725875"/>
        </a:xfrm>
        <a:prstGeom prst="ellips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D4C208-2A77-3F4C-94FB-BB8C1BCBB2E4}">
      <dsp:nvSpPr>
        <dsp:cNvPr id="0" name=""/>
        <dsp:cNvSpPr/>
      </dsp:nvSpPr>
      <dsp:spPr>
        <a:xfrm rot="10800000">
          <a:off x="1448555" y="2245631"/>
          <a:ext cx="9092966" cy="1725875"/>
        </a:xfrm>
        <a:prstGeom prst="homePlat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1063" tIns="106680" rIns="199136" bIns="106680" numCol="1" spcCol="1270" anchor="ctr" anchorCtr="0">
          <a:noAutofit/>
        </a:bodyPr>
        <a:lstStyle/>
        <a:p>
          <a:pPr marL="0" lvl="0" indent="0" algn="ctr" defTabSz="122237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7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Curated Content Lists: </a:t>
          </a:r>
          <a:r>
            <a:rPr lang="en-GB" sz="2750" b="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Create curated content lists based. For example, "Top Movies for Action Lovers"</a:t>
          </a:r>
        </a:p>
      </dsp:txBody>
      <dsp:txXfrm rot="10800000">
        <a:off x="1880024" y="2245631"/>
        <a:ext cx="8661497" cy="1725875"/>
      </dsp:txXfrm>
    </dsp:sp>
    <dsp:sp modelId="{80AC9DBD-7A9C-7245-8E1F-5FC35DB350C9}">
      <dsp:nvSpPr>
        <dsp:cNvPr id="0" name=""/>
        <dsp:cNvSpPr/>
      </dsp:nvSpPr>
      <dsp:spPr>
        <a:xfrm>
          <a:off x="1221046" y="2245631"/>
          <a:ext cx="1725875" cy="1725875"/>
        </a:xfrm>
        <a:prstGeom prst="ellips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033EF99-6762-A54A-8C95-EF5C6F6CD7B8}">
      <dsp:nvSpPr>
        <dsp:cNvPr id="0" name=""/>
        <dsp:cNvSpPr/>
      </dsp:nvSpPr>
      <dsp:spPr>
        <a:xfrm rot="10800000">
          <a:off x="1448555" y="4486693"/>
          <a:ext cx="9092966" cy="1725875"/>
        </a:xfrm>
        <a:prstGeom prst="homePlat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1063" tIns="106680" rIns="199136" bIns="10668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80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Partnerships and Collaborations</a:t>
          </a:r>
          <a:r>
            <a:rPr lang="en-GB" sz="280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: Collaborate with content creators and influencers to promote exclusive content</a:t>
          </a:r>
        </a:p>
      </dsp:txBody>
      <dsp:txXfrm rot="10800000">
        <a:off x="1880024" y="4486693"/>
        <a:ext cx="8661497" cy="1725875"/>
      </dsp:txXfrm>
    </dsp:sp>
    <dsp:sp modelId="{7BC70857-6FCD-F14F-BB25-FC7C76438A91}">
      <dsp:nvSpPr>
        <dsp:cNvPr id="0" name=""/>
        <dsp:cNvSpPr/>
      </dsp:nvSpPr>
      <dsp:spPr>
        <a:xfrm>
          <a:off x="1221046" y="4486693"/>
          <a:ext cx="1725875" cy="1725875"/>
        </a:xfrm>
        <a:prstGeom prst="ellips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CE1CAD-3C23-CB45-A304-96B0AA118505}">
      <dsp:nvSpPr>
        <dsp:cNvPr id="0" name=""/>
        <dsp:cNvSpPr/>
      </dsp:nvSpPr>
      <dsp:spPr>
        <a:xfrm rot="10800000">
          <a:off x="1448555" y="6727755"/>
          <a:ext cx="9092966" cy="1725875"/>
        </a:xfrm>
        <a:prstGeom prst="homePlat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1063" tIns="102870" rIns="192024" bIns="102870" numCol="1" spcCol="1270" anchor="ctr" anchorCtr="0">
          <a:noAutofit/>
        </a:bodyPr>
        <a:lstStyle/>
        <a:p>
          <a:pPr marL="0" lvl="0" indent="0" algn="ctr" defTabSz="11779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650" b="1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Content Accessibility and Localization: </a:t>
          </a:r>
          <a:r>
            <a:rPr lang="en-GB" sz="2650" kern="1200" dirty="0">
              <a:solidFill>
                <a:sysClr val="windowText" lastClr="000000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rPr>
            <a:t>Enhance content accessibility by providing subtitles, dubbing options for a broader audience.</a:t>
          </a:r>
        </a:p>
      </dsp:txBody>
      <dsp:txXfrm rot="10800000">
        <a:off x="1880024" y="6727755"/>
        <a:ext cx="8661497" cy="1725875"/>
      </dsp:txXfrm>
    </dsp:sp>
    <dsp:sp modelId="{9B308CA9-0940-1240-9F16-0456AD077ECE}">
      <dsp:nvSpPr>
        <dsp:cNvPr id="0" name=""/>
        <dsp:cNvSpPr/>
      </dsp:nvSpPr>
      <dsp:spPr>
        <a:xfrm>
          <a:off x="1221046" y="6727755"/>
          <a:ext cx="1725875" cy="1725875"/>
        </a:xfrm>
        <a:prstGeom prst="ellipse">
          <a:avLst/>
        </a:prstGeom>
        <a:solidFill>
          <a:schemeClr val="bg1"/>
        </a:solidFill>
        <a:ln w="25400" cap="flat" cmpd="sng" algn="ctr">
          <a:solidFill>
            <a:srgbClr val="F3774B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3">
  <dgm:title val=""/>
  <dgm:desc val=""/>
  <dgm:catLst>
    <dgm:cat type="list" pri="14000"/>
    <dgm:cat type="convert" pri="3000"/>
    <dgm:cat type="picture" pri="27000"/>
    <dgm:cat type="pictureconvert" pri="27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dir/>
      <dgm:resizeHandles val="exact"/>
    </dgm:varLst>
    <dgm:alg type="lin">
      <dgm:param type="linDir" val="fromT"/>
      <dgm:param type="vertAlign" val="mid"/>
      <dgm:param type="horzAlign" val="ctr"/>
    </dgm:alg>
    <dgm:shape xmlns:r="http://schemas.openxmlformats.org/officeDocument/2006/relationships" r:blip="">
      <dgm:adjLst/>
    </dgm:shape>
    <dgm:presOf/>
    <dgm:constrLst>
      <dgm:constr type="w" for="ch" forName="composite" refType="w"/>
      <dgm:constr type="h" for="ch" forName="composite" refType="h"/>
      <dgm:constr type="h" for="ch" forName="spacing" refType="h" refFor="ch" refForName="composite" fact="0.25"/>
      <dgm:constr type="h" for="ch" forName="spacing" refType="w" op="lte" fact="0.1"/>
      <dgm:constr type="primFontSz" for="des" ptType="node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l" for="ch" forName="imgShp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l" for="ch" forName="txShp" refType="w" refFor="ch" refForName="imgShp" fact="0.5"/>
              <dgm:constr type="lMarg" for="ch" forName="txShp" refType="w" refFor="ch" refForName="imgShp" fact="1.25"/>
            </dgm:constrLst>
          </dgm:if>
          <dgm:else name="Name3">
            <dgm:constrLst>
              <dgm:constr type="w" for="ch" forName="imgShp" refType="w" fact="0.335"/>
              <dgm:constr type="h" for="ch" forName="imgShp" refType="w" refFor="ch" refForName="imgShp" op="equ"/>
              <dgm:constr type="h" for="ch" forName="imgShp" refType="h" op="lte"/>
              <dgm:constr type="ctrY" for="ch" forName="imgShp" refType="h" fact="0.5"/>
              <dgm:constr type="r" for="ch" forName="imgShp" refType="w"/>
              <dgm:constr type="w" for="ch" forName="txShp" refType="w" op="equ" fact="0.665"/>
              <dgm:constr type="h" for="ch" forName="txShp" refType="h" refFor="ch" refForName="imgShp" op="equ"/>
              <dgm:constr type="ctrY" for="ch" forName="txShp" refType="h" fact="0.5"/>
              <dgm:constr type="r" for="ch" forName="txShp" refType="ctrX" refFor="ch" refForName="imgShp"/>
              <dgm:constr type="rMarg" for="ch" forName="txShp" refType="w" refFor="ch" refForName="imgShp" fact="1.25"/>
            </dgm:constrLst>
          </dgm:else>
        </dgm:choose>
        <dgm:ruleLst/>
        <dgm:layoutNode name="imgShp" styleLbl="fgImgPlace1">
          <dgm:alg type="sp"/>
          <dgm:shape xmlns:r="http://schemas.openxmlformats.org/officeDocument/2006/relationships" type="ellipse" r:blip="" blipPhldr="1">
            <dgm:adjLst/>
          </dgm:shape>
          <dgm:presOf/>
          <dgm:constrLst/>
          <dgm:ruleLst/>
        </dgm:layoutNode>
        <dgm:layoutNode name="txShp">
          <dgm:varLst>
            <dgm:bulletEnabled val="1"/>
          </dgm:varLst>
          <dgm:alg type="tx"/>
          <dgm:choose name="Name4">
            <dgm:if name="Name5" func="var" arg="dir" op="equ" val="norm">
              <dgm:shape xmlns:r="http://schemas.openxmlformats.org/officeDocument/2006/relationships" rot="180" type="homePlate" r:blip="" zOrderOff="-1">
                <dgm:adjLst/>
              </dgm:shape>
            </dgm:if>
            <dgm:else name="Name6">
              <dgm:shape xmlns:r="http://schemas.openxmlformats.org/officeDocument/2006/relationships" type="homePlate" r:blip="" zOrderOff="-1">
                <dgm:adjLst/>
              </dgm:shape>
            </dgm:else>
          </dgm:choose>
          <dgm:presOf axis="desOrSelf" ptType="node"/>
          <dgm:constrLst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layoutNode>
      <dgm:forEach name="Name7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png>
</file>

<file path=ppt/media/image4.jpeg>
</file>

<file path=ppt/media/image5.png>
</file>

<file path=ppt/media/image6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404266" y="528065"/>
            <a:ext cx="5849569" cy="238988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38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1832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56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bg object 16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7" name="bg object 17"/>
          <p:cNvPicPr/>
          <p:nvPr/>
        </p:nvPicPr>
        <p:blipFill>
          <a:blip r:embed="rId8" cstate="print"/>
          <a:stretch>
            <a:fillRect/>
          </a:stretch>
        </p:blipFill>
        <p:spPr>
          <a:xfrm>
            <a:off x="14373479" y="0"/>
            <a:ext cx="3914521" cy="5625465"/>
          </a:xfrm>
          <a:prstGeom prst="rect">
            <a:avLst/>
          </a:prstGeom>
        </p:spPr>
      </p:pic>
      <p:sp>
        <p:nvSpPr>
          <p:cNvPr id="18" name="bg object 18"/>
          <p:cNvSpPr/>
          <p:nvPr/>
        </p:nvSpPr>
        <p:spPr>
          <a:xfrm>
            <a:off x="7176516" y="0"/>
            <a:ext cx="9192895" cy="10287000"/>
          </a:xfrm>
          <a:custGeom>
            <a:avLst/>
            <a:gdLst/>
            <a:ahLst/>
            <a:cxnLst/>
            <a:rect l="l" t="t" r="r" b="b"/>
            <a:pathLst>
              <a:path w="9192894" h="10287000">
                <a:moveTo>
                  <a:pt x="0" y="10286995"/>
                </a:moveTo>
                <a:lnTo>
                  <a:pt x="9192768" y="10286995"/>
                </a:lnTo>
                <a:lnTo>
                  <a:pt x="9192768" y="0"/>
                </a:lnTo>
                <a:lnTo>
                  <a:pt x="0" y="0"/>
                </a:lnTo>
                <a:lnTo>
                  <a:pt x="0" y="1028699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pic>
        <p:nvPicPr>
          <p:cNvPr id="19" name="bg object 19"/>
          <p:cNvPicPr/>
          <p:nvPr/>
        </p:nvPicPr>
        <p:blipFill>
          <a:blip r:embed="rId9" cstate="print"/>
          <a:stretch>
            <a:fillRect/>
          </a:stretch>
        </p:blipFill>
        <p:spPr>
          <a:xfrm>
            <a:off x="0" y="7018781"/>
            <a:ext cx="5413375" cy="3268215"/>
          </a:xfrm>
          <a:prstGeom prst="rect">
            <a:avLst/>
          </a:prstGeom>
        </p:spPr>
      </p:pic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404266" y="243332"/>
            <a:ext cx="6620230" cy="265917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184905" y="1827327"/>
            <a:ext cx="7332980" cy="46215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800" b="1" i="0">
                <a:solidFill>
                  <a:schemeClr val="tx1"/>
                </a:solidFill>
                <a:latin typeface="Verdana"/>
                <a:cs typeface="Verdana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7/2/24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svg"/><Relationship Id="rId13" Type="http://schemas.openxmlformats.org/officeDocument/2006/relationships/image" Target="../media/image24.png"/><Relationship Id="rId3" Type="http://schemas.openxmlformats.org/officeDocument/2006/relationships/diagramLayout" Target="../diagrams/layout2.xml"/><Relationship Id="rId7" Type="http://schemas.openxmlformats.org/officeDocument/2006/relationships/image" Target="../media/image18.png"/><Relationship Id="rId12" Type="http://schemas.openxmlformats.org/officeDocument/2006/relationships/image" Target="../media/image23.svg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openxmlformats.org/officeDocument/2006/relationships/image" Target="../media/image22.png"/><Relationship Id="rId5" Type="http://schemas.openxmlformats.org/officeDocument/2006/relationships/diagramColors" Target="../diagrams/colors2.xml"/><Relationship Id="rId10" Type="http://schemas.openxmlformats.org/officeDocument/2006/relationships/image" Target="../media/image21.svg"/><Relationship Id="rId4" Type="http://schemas.openxmlformats.org/officeDocument/2006/relationships/diagramQuickStyle" Target="../diagrams/quickStyle2.xml"/><Relationship Id="rId9" Type="http://schemas.openxmlformats.org/officeDocument/2006/relationships/image" Target="../media/image20.png"/><Relationship Id="rId14" Type="http://schemas.openxmlformats.org/officeDocument/2006/relationships/image" Target="../media/image25.sv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5" Type="http://schemas.openxmlformats.org/officeDocument/2006/relationships/image" Target="../media/image4.jpeg"/><Relationship Id="rId4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movielens.org/" TargetMode="Externa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>
            <a:spLocks noGrp="1"/>
          </p:cNvSpPr>
          <p:nvPr>
            <p:ph type="title"/>
          </p:nvPr>
        </p:nvSpPr>
        <p:spPr>
          <a:xfrm>
            <a:off x="425906" y="3293948"/>
            <a:ext cx="9022893" cy="342933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7100"/>
              </a:lnSpc>
              <a:spcBef>
                <a:spcPts val="95"/>
              </a:spcBef>
            </a:pPr>
            <a:r>
              <a:rPr lang="en-US" sz="6550" spc="-365" dirty="0">
                <a:solidFill>
                  <a:srgbClr val="000000"/>
                </a:solidFill>
              </a:rPr>
              <a:t>MOVIE</a:t>
            </a:r>
            <a:r>
              <a:rPr sz="6550" spc="-365" dirty="0">
                <a:solidFill>
                  <a:srgbClr val="000000"/>
                </a:solidFill>
              </a:rPr>
              <a:t> </a:t>
            </a:r>
            <a:r>
              <a:rPr lang="en-US" sz="6550" spc="-150" dirty="0">
                <a:solidFill>
                  <a:srgbClr val="000000"/>
                </a:solidFill>
              </a:rPr>
              <a:t>RECOMMENDATION</a:t>
            </a:r>
            <a:br>
              <a:rPr lang="en-US" sz="6550" spc="-150" dirty="0">
                <a:solidFill>
                  <a:srgbClr val="000000"/>
                </a:solidFill>
              </a:rPr>
            </a:br>
            <a:r>
              <a:rPr lang="en-US" sz="6550" spc="-150" dirty="0">
                <a:solidFill>
                  <a:srgbClr val="000000"/>
                </a:solidFill>
              </a:rPr>
              <a:t>SYSTEM</a:t>
            </a:r>
            <a:endParaRPr sz="6550" dirty="0"/>
          </a:p>
        </p:txBody>
      </p:sp>
      <p:pic>
        <p:nvPicPr>
          <p:cNvPr id="8" name="Picture 4" descr="Get ready for the New Showmax">
            <a:extLst>
              <a:ext uri="{FF2B5EF4-FFF2-40B4-BE49-F238E27FC236}">
                <a16:creationId xmlns:a16="http://schemas.microsoft.com/office/drawing/2014/main" id="{23E4F986-9F10-B7AF-AAFA-649844A61E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68800" y="9322097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Get ready for the New Showmax">
            <a:extLst>
              <a:ext uri="{FF2B5EF4-FFF2-40B4-BE49-F238E27FC236}">
                <a16:creationId xmlns:a16="http://schemas.microsoft.com/office/drawing/2014/main" id="{DF18323D-846C-7E24-ED87-10D54A577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43400" y="575310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et ready for the New Showmax">
            <a:extLst>
              <a:ext uri="{FF2B5EF4-FFF2-40B4-BE49-F238E27FC236}">
                <a16:creationId xmlns:a16="http://schemas.microsoft.com/office/drawing/2014/main" id="{B8068DE1-F93E-8196-6ADB-089B2F99F4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8150" y="1284828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4" descr="Get ready for the New Showmax">
            <a:extLst>
              <a:ext uri="{FF2B5EF4-FFF2-40B4-BE49-F238E27FC236}">
                <a16:creationId xmlns:a16="http://schemas.microsoft.com/office/drawing/2014/main" id="{C6E3C5A4-28BC-E069-0BED-D77C121C52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69261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>
            <a:extLst>
              <a:ext uri="{FF2B5EF4-FFF2-40B4-BE49-F238E27FC236}">
                <a16:creationId xmlns:a16="http://schemas.microsoft.com/office/drawing/2014/main" id="{00361FBF-11DD-580B-9616-0CD25D5E00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2006139"/>
            <a:ext cx="6929861" cy="66526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2520690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Rating per Genre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79420" y="3804383"/>
            <a:ext cx="5949980" cy="2133469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All the genres had an average rating of more than 3.0 with only Horror having an average rating of less than 3.5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BAF00B-D839-3D51-D99E-BD78E199EA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085" y="1788734"/>
            <a:ext cx="10228266" cy="636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6357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-50072" y="-18047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324589"/>
            <a:ext cx="6782400" cy="2520000"/>
          </a:xfrm>
          <a:prstGeom prst="rect">
            <a:avLst/>
          </a:prstGeom>
        </p:spPr>
        <p:txBody>
          <a:bodyPr vert="horz" wrap="square" lIns="0" tIns="1124712" rIns="0" bIns="0" rtlCol="0" anchor="t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Rating Distribution per Genre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711504" y="4371059"/>
            <a:ext cx="5949980" cy="104394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Most of the genres has a rating of between 3 and 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06E261-5BEF-05F0-B4CC-0B4CCA0E4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0" y="1442160"/>
            <a:ext cx="10231172" cy="69017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543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2520690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Rating per User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711504" y="4349147"/>
            <a:ext cx="5949980" cy="104394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Most users gave the movies ratings of between 3.5 and 4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DE9C18-522E-DED4-B9F3-D466FD00AFF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4087"/>
          <a:stretch/>
        </p:blipFill>
        <p:spPr>
          <a:xfrm>
            <a:off x="8113552" y="1612756"/>
            <a:ext cx="10174448" cy="6516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6299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2520690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Rating per Movie Year of release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51346" y="4388096"/>
            <a:ext cx="5949980" cy="2133533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Movies produced after 1980 seems to have generally lower ratings compared to movies produced before 1980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BA001A-2D8B-53BA-6F78-41C3082C8B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3084" y="1592054"/>
            <a:ext cx="10254916" cy="65125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483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270747"/>
            <a:ext cx="7139534" cy="3213187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Top 20 movies with the highest number of ratings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92324" y="4745885"/>
            <a:ext cx="5949980" cy="267823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Most rated movie was Forest Gump (1994) and the movie with the lowest number of ratings is Lord of Rings: The Fellowship of the Ring (2001)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E56ADB-19FE-8826-4D58-F9B519E23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7095" y="1986070"/>
            <a:ext cx="10205976" cy="5519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971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265567"/>
            <a:ext cx="7139534" cy="2520690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Top 20 highest rated movies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50549" y="4537772"/>
            <a:ext cx="5949980" cy="104394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All top 20 highest rated movies had a rating of 5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5CF64C-F3EB-0186-B847-A1111325D5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955" y="2294754"/>
            <a:ext cx="10210800" cy="5529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60748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533400" y="243332"/>
            <a:ext cx="7139534" cy="3213187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Average Rating Across Genres Over the Years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1025510" y="4302839"/>
            <a:ext cx="5949980" cy="4857292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Drama, comedy and musical received higher average ratings in early to mid-20</a:t>
            </a:r>
            <a:r>
              <a:rPr lang="en-US" sz="3000" spc="-95" baseline="30000" dirty="0">
                <a:solidFill>
                  <a:schemeClr val="bg1"/>
                </a:solidFill>
                <a:latin typeface="Verdana"/>
                <a:cs typeface="Verdana"/>
              </a:rPr>
              <a:t>th</a:t>
            </a: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 century. Animation and Fantasy have become popular in recent years. Genres like Documentary, Film-Noir have maintained consistently high ratings over time.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9825ED-7A4D-2417-A067-9CB97BFEC0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61955" y="1425061"/>
            <a:ext cx="10065624" cy="7436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246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5847715" y="1220216"/>
            <a:ext cx="79692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1035" dirty="0"/>
              <a:t>01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6702932" y="2888741"/>
            <a:ext cx="939800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475" dirty="0">
                <a:solidFill>
                  <a:srgbClr val="FFFFFF"/>
                </a:solidFill>
                <a:latin typeface="Verdana"/>
                <a:cs typeface="Verdana"/>
              </a:rPr>
              <a:t>02</a:t>
            </a:r>
            <a:endParaRPr sz="5650">
              <a:latin typeface="Verdana"/>
              <a:cs typeface="Verdana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86576" y="4776977"/>
            <a:ext cx="94170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475" dirty="0">
                <a:solidFill>
                  <a:srgbClr val="FFFFFF"/>
                </a:solidFill>
                <a:latin typeface="Verdana"/>
                <a:cs typeface="Verdana"/>
              </a:rPr>
              <a:t>03</a:t>
            </a:r>
            <a:endParaRPr sz="5650">
              <a:latin typeface="Verdana"/>
              <a:cs typeface="Verdana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157978" y="6877939"/>
            <a:ext cx="101155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105" dirty="0">
                <a:solidFill>
                  <a:srgbClr val="FFFFFF"/>
                </a:solidFill>
                <a:latin typeface="Verdana"/>
                <a:cs typeface="Verdana"/>
              </a:rPr>
              <a:t>04</a:t>
            </a:r>
            <a:endParaRPr sz="5650">
              <a:latin typeface="Verdana"/>
              <a:cs typeface="Verdana"/>
            </a:endParaRPr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653E6EC8-1257-CB2D-2D90-4EF331AF9EFD}"/>
              </a:ext>
            </a:extLst>
          </p:cNvPr>
          <p:cNvSpPr txBox="1">
            <a:spLocks/>
          </p:cNvSpPr>
          <p:nvPr/>
        </p:nvSpPr>
        <p:spPr>
          <a:xfrm>
            <a:off x="850775" y="3924300"/>
            <a:ext cx="7010400" cy="1905137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50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Recommendations</a:t>
            </a:r>
            <a:endParaRPr lang="en-GB" sz="5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81D66151-C5D2-FB99-DC4F-BAD69319726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54177694"/>
              </p:ext>
            </p:extLst>
          </p:nvPr>
        </p:nvGraphicFramePr>
        <p:xfrm>
          <a:off x="7861175" y="1079500"/>
          <a:ext cx="9158224" cy="812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 txBox="1">
            <a:spLocks noGrp="1"/>
          </p:cNvSpPr>
          <p:nvPr>
            <p:ph type="title"/>
          </p:nvPr>
        </p:nvSpPr>
        <p:spPr>
          <a:xfrm>
            <a:off x="5847715" y="1220216"/>
            <a:ext cx="79692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1035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01</a:t>
            </a:r>
          </a:p>
        </p:txBody>
      </p:sp>
      <p:sp>
        <p:nvSpPr>
          <p:cNvPr id="18" name="object 18"/>
          <p:cNvSpPr txBox="1"/>
          <p:nvPr/>
        </p:nvSpPr>
        <p:spPr>
          <a:xfrm>
            <a:off x="6702932" y="2888741"/>
            <a:ext cx="939800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475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02</a:t>
            </a:r>
            <a:endParaRPr sz="565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6386576" y="4776977"/>
            <a:ext cx="94170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475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03</a:t>
            </a:r>
            <a:endParaRPr sz="565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0" name="object 20"/>
          <p:cNvSpPr txBox="1"/>
          <p:nvPr/>
        </p:nvSpPr>
        <p:spPr>
          <a:xfrm>
            <a:off x="5157978" y="6877939"/>
            <a:ext cx="1011555" cy="89090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5650" b="1" spc="-105" dirty="0">
                <a:solidFill>
                  <a:srgbClr val="FFFFFF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04</a:t>
            </a:r>
            <a:endParaRPr sz="565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24" name="object 3">
            <a:extLst>
              <a:ext uri="{FF2B5EF4-FFF2-40B4-BE49-F238E27FC236}">
                <a16:creationId xmlns:a16="http://schemas.microsoft.com/office/drawing/2014/main" id="{653E6EC8-1257-CB2D-2D90-4EF331AF9EFD}"/>
              </a:ext>
            </a:extLst>
          </p:cNvPr>
          <p:cNvSpPr txBox="1">
            <a:spLocks/>
          </p:cNvSpPr>
          <p:nvPr/>
        </p:nvSpPr>
        <p:spPr>
          <a:xfrm>
            <a:off x="12958373" y="3208614"/>
            <a:ext cx="3947806" cy="2828467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5500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Next Steps</a:t>
            </a:r>
            <a:endParaRPr lang="en-GB" sz="55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3BA4B40-D78C-71FB-052A-4D5A1270D39A}"/>
              </a:ext>
            </a:extLst>
          </p:cNvPr>
          <p:cNvGrpSpPr/>
          <p:nvPr/>
        </p:nvGrpSpPr>
        <p:grpSpPr>
          <a:xfrm>
            <a:off x="1446996" y="993329"/>
            <a:ext cx="11762569" cy="8458200"/>
            <a:chOff x="5562600" y="800100"/>
            <a:chExt cx="11762569" cy="8458200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46A6E802-8F02-CA6E-802B-406D5A543B66}"/>
                </a:ext>
              </a:extLst>
            </p:cNvPr>
            <p:cNvGrpSpPr/>
            <p:nvPr/>
          </p:nvGrpSpPr>
          <p:grpSpPr>
            <a:xfrm>
              <a:off x="5562600" y="800100"/>
              <a:ext cx="11762569" cy="8458200"/>
              <a:chOff x="5562600" y="800100"/>
              <a:chExt cx="11762569" cy="8458200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0DA3E341-B6BC-FF98-C794-797BCA9080CF}"/>
                  </a:ext>
                </a:extLst>
              </p:cNvPr>
              <p:cNvGrpSpPr/>
              <p:nvPr/>
            </p:nvGrpSpPr>
            <p:grpSpPr>
              <a:xfrm>
                <a:off x="5562600" y="800100"/>
                <a:ext cx="11762569" cy="8458200"/>
                <a:chOff x="5562600" y="800100"/>
                <a:chExt cx="11762569" cy="8458200"/>
              </a:xfrm>
            </p:grpSpPr>
            <p:grpSp>
              <p:nvGrpSpPr>
                <p:cNvPr id="14" name="Group 13">
                  <a:extLst>
                    <a:ext uri="{FF2B5EF4-FFF2-40B4-BE49-F238E27FC236}">
                      <a16:creationId xmlns:a16="http://schemas.microsoft.com/office/drawing/2014/main" id="{0DC0C810-2E32-DF09-1595-A0094BBBA813}"/>
                    </a:ext>
                  </a:extLst>
                </p:cNvPr>
                <p:cNvGrpSpPr/>
                <p:nvPr/>
              </p:nvGrpSpPr>
              <p:grpSpPr>
                <a:xfrm>
                  <a:off x="5562600" y="800100"/>
                  <a:ext cx="11762569" cy="8458200"/>
                  <a:chOff x="5562600" y="800100"/>
                  <a:chExt cx="11762569" cy="8458200"/>
                </a:xfrm>
              </p:grpSpPr>
              <p:graphicFrame>
                <p:nvGraphicFramePr>
                  <p:cNvPr id="4" name="Diagram 3">
                    <a:extLst>
                      <a:ext uri="{FF2B5EF4-FFF2-40B4-BE49-F238E27FC236}">
                        <a16:creationId xmlns:a16="http://schemas.microsoft.com/office/drawing/2014/main" id="{16AF49F3-7CD0-7FED-BD4B-7E72A61B908D}"/>
                      </a:ext>
                    </a:extLst>
                  </p:cNvPr>
                  <p:cNvGraphicFramePr/>
                  <p:nvPr>
                    <p:extLst>
                      <p:ext uri="{D42A27DB-BD31-4B8C-83A1-F6EECF244321}">
                        <p14:modId xmlns:p14="http://schemas.microsoft.com/office/powerpoint/2010/main" val="3804282696"/>
                      </p:ext>
                    </p:extLst>
                  </p:nvPr>
                </p:nvGraphicFramePr>
                <p:xfrm>
                  <a:off x="5562600" y="800100"/>
                  <a:ext cx="11762569" cy="8458200"/>
                </p:xfrm>
                <a:graphic>
                  <a:graphicData uri="http://schemas.openxmlformats.org/drawingml/2006/diagram">
                    <dgm:relIds xmlns:dgm="http://schemas.openxmlformats.org/drawingml/2006/diagram" xmlns:r="http://schemas.openxmlformats.org/officeDocument/2006/relationships" r:dm="rId2" r:lo="rId3" r:qs="rId4" r:cs="rId5"/>
                  </a:graphicData>
                </a:graphic>
              </p:graphicFrame>
              <p:pic>
                <p:nvPicPr>
                  <p:cNvPr id="6" name="Graphic 5" descr="Marketing with solid fill">
                    <a:extLst>
                      <a:ext uri="{FF2B5EF4-FFF2-40B4-BE49-F238E27FC236}">
                        <a16:creationId xmlns:a16="http://schemas.microsoft.com/office/drawing/2014/main" id="{428FA411-13A0-A31E-BEF6-C612D83A1A8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7">
                    <a:extLst>
                      <a:ext uri="{96DAC541-7B7A-43D3-8B79-37D633B846F1}">
                        <asvg:svgBlip xmlns:asvg="http://schemas.microsoft.com/office/drawing/2016/SVG/main" r:embed="rId8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7190569" y="1199222"/>
                    <a:ext cx="1103884" cy="1103884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8" name="Graphic 7" descr="CheckList with solid fill">
                  <a:extLst>
                    <a:ext uri="{FF2B5EF4-FFF2-40B4-BE49-F238E27FC236}">
                      <a16:creationId xmlns:a16="http://schemas.microsoft.com/office/drawing/2014/main" id="{BAB75704-AC79-54DC-EE90-7D6C4E41930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9">
                  <a:extLst>
                    <a:ext uri="{96DAC541-7B7A-43D3-8B79-37D633B846F1}">
                      <asvg:svgBlip xmlns:asvg="http://schemas.microsoft.com/office/drawing/2016/SVG/main" r:embed="rId1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7187792" y="3515219"/>
                  <a:ext cx="914400" cy="914400"/>
                </a:xfrm>
                <a:prstGeom prst="rect">
                  <a:avLst/>
                </a:prstGeom>
              </p:spPr>
            </p:pic>
          </p:grpSp>
          <p:pic>
            <p:nvPicPr>
              <p:cNvPr id="10" name="Graphic 9" descr="Business Growth with solid fill">
                <a:extLst>
                  <a:ext uri="{FF2B5EF4-FFF2-40B4-BE49-F238E27FC236}">
                    <a16:creationId xmlns:a16="http://schemas.microsoft.com/office/drawing/2014/main" id="{72F10EA3-C1FA-8505-B5C7-E5CF77345D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1">
                <a:extLst>
                  <a:ext uri="{96DAC541-7B7A-43D3-8B79-37D633B846F1}">
                    <asvg:svgBlip xmlns:asvg="http://schemas.microsoft.com/office/drawing/2016/SVG/main" r:embed="rId12"/>
                  </a:ext>
                </a:extLst>
              </a:blip>
              <a:stretch>
                <a:fillRect/>
              </a:stretch>
            </p:blipFill>
            <p:spPr>
              <a:xfrm>
                <a:off x="7285311" y="5714336"/>
                <a:ext cx="914400" cy="914400"/>
              </a:xfrm>
              <a:prstGeom prst="rect">
                <a:avLst/>
              </a:prstGeom>
            </p:spPr>
          </p:pic>
        </p:grpSp>
        <p:pic>
          <p:nvPicPr>
            <p:cNvPr id="12" name="Graphic 11" descr="Books with solid fill">
              <a:extLst>
                <a:ext uri="{FF2B5EF4-FFF2-40B4-BE49-F238E27FC236}">
                  <a16:creationId xmlns:a16="http://schemas.microsoft.com/office/drawing/2014/main" id="{0DBD20C2-F668-AA02-A73B-5BD4D05CF9F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7187792" y="7914231"/>
              <a:ext cx="914400" cy="914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613394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4042028" y="3618991"/>
            <a:ext cx="8798560" cy="19405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2550" spc="-434" dirty="0">
                <a:solidFill>
                  <a:srgbClr val="000000"/>
                </a:solidFill>
              </a:rPr>
              <a:t>Thank</a:t>
            </a:r>
            <a:r>
              <a:rPr sz="12550" spc="-725" dirty="0">
                <a:solidFill>
                  <a:srgbClr val="000000"/>
                </a:solidFill>
              </a:rPr>
              <a:t> </a:t>
            </a:r>
            <a:r>
              <a:rPr sz="12550" spc="-490" dirty="0">
                <a:solidFill>
                  <a:srgbClr val="000000"/>
                </a:solidFill>
              </a:rPr>
              <a:t>you</a:t>
            </a:r>
            <a:endParaRPr sz="12550" dirty="0"/>
          </a:p>
        </p:txBody>
      </p:sp>
      <p:pic>
        <p:nvPicPr>
          <p:cNvPr id="6" name="Picture 4" descr="Get ready for the New Showmax">
            <a:extLst>
              <a:ext uri="{FF2B5EF4-FFF2-40B4-BE49-F238E27FC236}">
                <a16:creationId xmlns:a16="http://schemas.microsoft.com/office/drawing/2014/main" id="{E5D05004-0FE1-EFAB-58C3-A04CAE13E7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Get ready for the New Showmax">
            <a:extLst>
              <a:ext uri="{FF2B5EF4-FFF2-40B4-BE49-F238E27FC236}">
                <a16:creationId xmlns:a16="http://schemas.microsoft.com/office/drawing/2014/main" id="{2B3EB4A0-1B42-FFA9-FBCB-6D7CADD861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918210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4" descr="Get ready for the New Showmax">
            <a:extLst>
              <a:ext uri="{FF2B5EF4-FFF2-40B4-BE49-F238E27FC236}">
                <a16:creationId xmlns:a16="http://schemas.microsoft.com/office/drawing/2014/main" id="{11F47C9B-5DD7-56A2-0195-C8DCC26BCB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06400" y="4306921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292" name="Picture 4" descr="Get ShowMax - Download and Watch Series &amp; Movies | Vodacom">
            <a:extLst>
              <a:ext uri="{FF2B5EF4-FFF2-40B4-BE49-F238E27FC236}">
                <a16:creationId xmlns:a16="http://schemas.microsoft.com/office/drawing/2014/main" id="{02CB95E6-DF41-AB42-027D-F75550E58C0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0" b="23750"/>
          <a:stretch/>
        </p:blipFill>
        <p:spPr bwMode="auto">
          <a:xfrm>
            <a:off x="14020800" y="7765826"/>
            <a:ext cx="4114800" cy="22528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4" descr="Get ShowMax - Download and Watch Series &amp; Movies | Vodacom">
            <a:extLst>
              <a:ext uri="{FF2B5EF4-FFF2-40B4-BE49-F238E27FC236}">
                <a16:creationId xmlns:a16="http://schemas.microsoft.com/office/drawing/2014/main" id="{C7545B12-7E80-0675-5EE7-BFCE1E6FA2A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00" b="23750"/>
          <a:stretch/>
        </p:blipFill>
        <p:spPr bwMode="auto">
          <a:xfrm>
            <a:off x="16042" y="10026"/>
            <a:ext cx="4176643" cy="22867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7644962" y="7752110"/>
            <a:ext cx="2712602" cy="232371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b="1" dirty="0">
                <a:solidFill>
                  <a:schemeClr val="tx1"/>
                </a:solidFill>
                <a:latin typeface="Verdana"/>
                <a:cs typeface="Verdana"/>
              </a:rPr>
              <a:t>Presented</a:t>
            </a:r>
            <a:r>
              <a:rPr lang="en-US" sz="2000" b="1" spc="-8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lang="en-US" sz="2000" b="1" dirty="0">
                <a:solidFill>
                  <a:schemeClr val="tx1"/>
                </a:solidFill>
                <a:latin typeface="Verdana"/>
                <a:cs typeface="Verdana"/>
              </a:rPr>
              <a:t>by</a:t>
            </a:r>
            <a:r>
              <a:rPr lang="en-US" sz="2000" b="1" spc="-75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</a:p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Otiende</a:t>
            </a: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Ogada</a:t>
            </a:r>
            <a:endParaRPr lang="en-US" sz="2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Lewis </a:t>
            </a: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Ngunjiri</a:t>
            </a:r>
            <a:endParaRPr lang="en-US" sz="2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Sammy </a:t>
            </a: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Warah</a:t>
            </a:r>
            <a:endParaRPr lang="en-US" sz="2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Bethuel</a:t>
            </a: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 </a:t>
            </a: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Maruru</a:t>
            </a:r>
            <a:endParaRPr lang="en-US" sz="2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12700" algn="ctr">
              <a:lnSpc>
                <a:spcPct val="100000"/>
              </a:lnSpc>
              <a:spcBef>
                <a:spcPts val="110"/>
              </a:spcBef>
            </a:pP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Lydia </a:t>
            </a:r>
            <a:r>
              <a:rPr lang="en-US" sz="2000" dirty="0" err="1">
                <a:solidFill>
                  <a:schemeClr val="tx1"/>
                </a:solidFill>
                <a:latin typeface="Verdana"/>
                <a:cs typeface="Verdana"/>
              </a:rPr>
              <a:t>Masabarakiza</a:t>
            </a:r>
            <a:endParaRPr lang="en-US" sz="2000" dirty="0">
              <a:solidFill>
                <a:schemeClr val="tx1"/>
              </a:solidFill>
              <a:latin typeface="Verdana"/>
              <a:cs typeface="Verdana"/>
            </a:endParaRPr>
          </a:p>
          <a:p>
            <a:pPr marL="12700" algn="ctr">
              <a:spcBef>
                <a:spcPts val="110"/>
              </a:spcBef>
            </a:pPr>
            <a:r>
              <a:rPr lang="en-US" sz="2000" dirty="0">
                <a:solidFill>
                  <a:schemeClr val="tx1"/>
                </a:solidFill>
                <a:latin typeface="Verdana"/>
                <a:cs typeface="Verdana"/>
              </a:rPr>
              <a:t>Ruth Nyakio</a:t>
            </a:r>
          </a:p>
        </p:txBody>
      </p:sp>
      <p:sp>
        <p:nvSpPr>
          <p:cNvPr id="3" name="Rectangle 1"/>
          <p:cNvSpPr>
            <a:spLocks noChangeArrowheads="1"/>
          </p:cNvSpPr>
          <p:nvPr/>
        </p:nvSpPr>
        <p:spPr bwMode="auto">
          <a:xfrm>
            <a:off x="21336" y="-105157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5870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Otiende Ogada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Lewis Ngunjiri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Ruth Nyakio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Sammy Warah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Bethuel Maruru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Lydia Masabarakiza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18288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158700" rIns="0" bIns="15870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Otiende Ogada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Lewis Ngunjiri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Ruth Nyakio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Sammy Warah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Bethuel Maruru</a:t>
            </a:r>
            <a:b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5D5D5"/>
                </a:solidFill>
                <a:effectLst/>
                <a:latin typeface="Arial Unicode MS"/>
              </a:rPr>
            </a:br>
            <a:r>
              <a:rPr kumimoji="0" lang="en-US" altLang="en-US" sz="900" b="0" i="0" u="none" strike="noStrike" cap="none" normalizeH="0" baseline="0">
                <a:ln>
                  <a:noFill/>
                </a:ln>
                <a:solidFill>
                  <a:srgbClr val="D4D4D4"/>
                </a:solidFill>
                <a:effectLst/>
                <a:latin typeface="Arial Unicode MS"/>
              </a:rPr>
              <a:t>Lydia Masabarakiza</a:t>
            </a:r>
            <a:r>
              <a:rPr kumimoji="0" lang="en-US" altLang="en-US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2A025A-2F2C-532E-26DF-EC37B912F1F2}"/>
              </a:ext>
            </a:extLst>
          </p:cNvPr>
          <p:cNvSpPr/>
          <p:nvPr/>
        </p:nvSpPr>
        <p:spPr>
          <a:xfrm>
            <a:off x="0" y="1485900"/>
            <a:ext cx="18288000" cy="1145540"/>
          </a:xfrm>
          <a:prstGeom prst="rect">
            <a:avLst/>
          </a:prstGeom>
          <a:solidFill>
            <a:srgbClr val="F3774B"/>
          </a:solidFill>
          <a:ln>
            <a:solidFill>
              <a:srgbClr val="F158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7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Overview</a:t>
            </a:r>
          </a:p>
        </p:txBody>
      </p:sp>
      <p:pic>
        <p:nvPicPr>
          <p:cNvPr id="6" name="Picture 4" descr="Get ready for the New Showmax">
            <a:extLst>
              <a:ext uri="{FF2B5EF4-FFF2-40B4-BE49-F238E27FC236}">
                <a16:creationId xmlns:a16="http://schemas.microsoft.com/office/drawing/2014/main" id="{040AEC3A-6B4F-7A73-5BE4-4A86EE9C13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9497D1-0C12-8551-649E-69FE323BA860}"/>
              </a:ext>
            </a:extLst>
          </p:cNvPr>
          <p:cNvSpPr txBox="1"/>
          <p:nvPr/>
        </p:nvSpPr>
        <p:spPr>
          <a:xfrm>
            <a:off x="2019300" y="3869909"/>
            <a:ext cx="142494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RMX consultancy created a user based and item based collaborative filtering methods on movie lens dataset to create a movie recommendation system for </a:t>
            </a:r>
            <a:r>
              <a:rPr lang="en-US" sz="40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</a:t>
            </a:r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 to:</a:t>
            </a:r>
          </a:p>
          <a:p>
            <a:endParaRPr lang="en-US" sz="4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  <a:p>
            <a:pPr marL="285750" lvl="2" indent="-28575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Accurately recommend top 5 movies</a:t>
            </a:r>
          </a:p>
          <a:p>
            <a:pPr marL="285750" lvl="2" indent="-285750" algn="l">
              <a:buFont typeface="Arial" panose="020B0604020202020204" pitchFamily="34" charset="0"/>
              <a:buChar char="•"/>
            </a:pPr>
            <a:r>
              <a:rPr lang="en-US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Provide insights and recommendations to </a:t>
            </a:r>
            <a:r>
              <a:rPr lang="en-US" sz="4000" dirty="0" err="1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</a:t>
            </a:r>
            <a:endParaRPr lang="en-US" sz="4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8957150" y="257732"/>
            <a:ext cx="7963949" cy="18588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2182495">
              <a:spcBef>
                <a:spcPts val="95"/>
              </a:spcBef>
            </a:pPr>
            <a:r>
              <a:rPr sz="6000" spc="-280" dirty="0">
                <a:solidFill>
                  <a:srgbClr val="000000"/>
                </a:solidFill>
              </a:rPr>
              <a:t>BUSINESS </a:t>
            </a:r>
            <a:r>
              <a:rPr sz="6000" spc="-190" dirty="0">
                <a:solidFill>
                  <a:srgbClr val="000000"/>
                </a:solidFill>
              </a:rPr>
              <a:t>UNDERSTANDING</a:t>
            </a:r>
            <a:endParaRPr sz="6000" dirty="0"/>
          </a:p>
        </p:txBody>
      </p:sp>
      <p:sp>
        <p:nvSpPr>
          <p:cNvPr id="8" name="object 8"/>
          <p:cNvSpPr txBox="1"/>
          <p:nvPr/>
        </p:nvSpPr>
        <p:spPr>
          <a:xfrm>
            <a:off x="8079534" y="2567293"/>
            <a:ext cx="9719182" cy="744646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 indent="322580" algn="ctr">
              <a:lnSpc>
                <a:spcPct val="116300"/>
              </a:lnSpc>
              <a:spcBef>
                <a:spcPts val="95"/>
              </a:spcBef>
            </a:pPr>
            <a:r>
              <a:rPr lang="en-GB" sz="3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Personalized movie recommendations are important for Showmax to enhance user engagement, retention, and satisfaction. Netflix sets the industry standard by offering top 10 movies or series in a user's country and personalized recommendations based on viewing history and ratings. By using collaborative filtering, Showmax can develop targeted strategies to improve user retention, helping them compete more effectively with Netflix.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819EB2E-C3B1-AD7F-337C-F20C78ECE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231" y="2555200"/>
            <a:ext cx="7239000" cy="7452539"/>
          </a:xfrm>
          <a:prstGeom prst="rect">
            <a:avLst/>
          </a:prstGeom>
        </p:spPr>
      </p:pic>
      <p:pic>
        <p:nvPicPr>
          <p:cNvPr id="12" name="Picture 4" descr="Get ready for the New Showmax">
            <a:extLst>
              <a:ext uri="{FF2B5EF4-FFF2-40B4-BE49-F238E27FC236}">
                <a16:creationId xmlns:a16="http://schemas.microsoft.com/office/drawing/2014/main" id="{4342F904-FC8B-651B-95FA-36D031DB45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3549848" y="664469"/>
            <a:ext cx="11188304" cy="108940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95"/>
              </a:spcBef>
            </a:pPr>
            <a:r>
              <a:rPr sz="7000" spc="-110" dirty="0">
                <a:solidFill>
                  <a:srgbClr val="000000"/>
                </a:solidFill>
              </a:rPr>
              <a:t>PROBLEM</a:t>
            </a:r>
            <a:r>
              <a:rPr sz="7000" spc="-490" dirty="0">
                <a:solidFill>
                  <a:srgbClr val="000000"/>
                </a:solidFill>
              </a:rPr>
              <a:t> </a:t>
            </a:r>
            <a:r>
              <a:rPr sz="7000" spc="-340" dirty="0">
                <a:solidFill>
                  <a:srgbClr val="000000"/>
                </a:solidFill>
              </a:rPr>
              <a:t>STATEMENT</a:t>
            </a:r>
            <a:endParaRPr sz="7000" dirty="0"/>
          </a:p>
        </p:txBody>
      </p:sp>
      <p:sp>
        <p:nvSpPr>
          <p:cNvPr id="3" name="object 3"/>
          <p:cNvSpPr txBox="1"/>
          <p:nvPr/>
        </p:nvSpPr>
        <p:spPr>
          <a:xfrm>
            <a:off x="756920" y="4610100"/>
            <a:ext cx="16774160" cy="4293098"/>
          </a:xfrm>
          <a:prstGeom prst="rect">
            <a:avLst/>
          </a:prstGeom>
        </p:spPr>
        <p:txBody>
          <a:bodyPr vert="horz" wrap="square" lIns="0" tIns="10160" rIns="0" bIns="0" rtlCol="0">
            <a:spAutoFit/>
          </a:bodyPr>
          <a:lstStyle/>
          <a:p>
            <a:pPr marL="12700" marR="5080">
              <a:lnSpc>
                <a:spcPct val="117900"/>
              </a:lnSpc>
              <a:spcBef>
                <a:spcPts val="80"/>
              </a:spcBef>
            </a:pPr>
            <a:r>
              <a:rPr lang="en-GB" sz="40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 has tasked RMX Consultancy to enhance its competitive edge against Netflix by implementing a personalized movie recommendation system. The goal is to recommend the top 5 movies to users based on their ratings and viewing history, leveraging collaborative filtering techniques to deliver a superior viewing experience.</a:t>
            </a:r>
            <a:endParaRPr sz="4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48FFB3A-4D7E-BC0A-1F2A-B839959AC013}"/>
              </a:ext>
            </a:extLst>
          </p:cNvPr>
          <p:cNvSpPr/>
          <p:nvPr/>
        </p:nvSpPr>
        <p:spPr>
          <a:xfrm>
            <a:off x="0" y="2324100"/>
            <a:ext cx="18288000" cy="1145540"/>
          </a:xfrm>
          <a:prstGeom prst="rect">
            <a:avLst/>
          </a:prstGeom>
          <a:solidFill>
            <a:srgbClr val="F3774B"/>
          </a:solidFill>
          <a:ln>
            <a:solidFill>
              <a:srgbClr val="F15854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RMX Consultancy X </a:t>
            </a:r>
            <a:r>
              <a:rPr lang="en-US" sz="4000" b="1" dirty="0" err="1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</a:t>
            </a:r>
            <a:endParaRPr lang="en-US" sz="4000" b="1" dirty="0">
              <a:solidFill>
                <a:schemeClr val="tx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6" name="Picture 4" descr="Get ready for the New Showmax">
            <a:extLst>
              <a:ext uri="{FF2B5EF4-FFF2-40B4-BE49-F238E27FC236}">
                <a16:creationId xmlns:a16="http://schemas.microsoft.com/office/drawing/2014/main" id="{7A02FA8F-02A7-154B-3E3C-F1D7C8E94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think-cell data - do not delete" hidden="1"/>
          <p:cNvGraphicFramePr>
            <a:graphicFrameLocks noChangeAspect="1"/>
          </p:cNvGraphicFramePr>
          <p:nvPr>
            <p:custDataLst>
              <p:tags r:id="rId1"/>
            </p:custDataLst>
          </p:nvPr>
        </p:nvGraphicFramePr>
        <p:xfrm>
          <a:off x="1716882" y="2382"/>
          <a:ext cx="2382" cy="23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3" imgW="473" imgH="476" progId="TCLayout.ActiveDocument.1">
                  <p:embed/>
                </p:oleObj>
              </mc:Choice>
              <mc:Fallback>
                <p:oleObj name="think-cell Slide" r:id="rId3" imgW="473" imgH="476" progId="TCLayout.ActiveDocument.1">
                  <p:embed/>
                  <p:pic>
                    <p:nvPicPr>
                      <p:cNvPr id="6" name="think-cell data - do not delete" hidden="1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16882" y="2382"/>
                        <a:ext cx="2382" cy="23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74900" y="207011"/>
            <a:ext cx="13538201" cy="1738938"/>
          </a:xfrm>
        </p:spPr>
        <p:txBody>
          <a:bodyPr vert="horz"/>
          <a:lstStyle/>
          <a:p>
            <a:r>
              <a:rPr lang="en-US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DeepEcho Model Uniqueness and Competitiveness</a:t>
            </a:r>
          </a:p>
        </p:txBody>
      </p:sp>
      <p:sp>
        <p:nvSpPr>
          <p:cNvPr id="51" name="Oval 50"/>
          <p:cNvSpPr/>
          <p:nvPr/>
        </p:nvSpPr>
        <p:spPr>
          <a:xfrm>
            <a:off x="8012622" y="4471341"/>
            <a:ext cx="2559732" cy="2451720"/>
          </a:xfrm>
          <a:prstGeom prst="ellipse">
            <a:avLst/>
          </a:prstGeom>
          <a:solidFill>
            <a:srgbClr val="F15854"/>
          </a:solidFill>
          <a:ln w="12700">
            <a:solidFill>
              <a:srgbClr val="F3774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sz="2200" b="1" dirty="0" err="1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</a:t>
            </a:r>
            <a:endParaRPr kumimoji="1" lang="en-US" sz="2200" b="1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3" name="Oval 52"/>
          <p:cNvSpPr/>
          <p:nvPr/>
        </p:nvSpPr>
        <p:spPr>
          <a:xfrm>
            <a:off x="9014319" y="4201311"/>
            <a:ext cx="556338" cy="540060"/>
          </a:xfrm>
          <a:prstGeom prst="ellipse">
            <a:avLst/>
          </a:prstGeom>
          <a:solidFill>
            <a:srgbClr val="F3774B"/>
          </a:solidFill>
          <a:ln w="12700">
            <a:solidFill>
              <a:srgbClr val="F158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</a:t>
            </a:r>
          </a:p>
        </p:txBody>
      </p:sp>
      <p:sp>
        <p:nvSpPr>
          <p:cNvPr id="55" name="Oval 54"/>
          <p:cNvSpPr/>
          <p:nvPr/>
        </p:nvSpPr>
        <p:spPr>
          <a:xfrm>
            <a:off x="10093914" y="6009374"/>
            <a:ext cx="556338" cy="540060"/>
          </a:xfrm>
          <a:prstGeom prst="ellipse">
            <a:avLst/>
          </a:prstGeom>
          <a:solidFill>
            <a:srgbClr val="F3774B"/>
          </a:solidFill>
          <a:ln w="12700">
            <a:solidFill>
              <a:srgbClr val="F158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2</a:t>
            </a:r>
          </a:p>
        </p:txBody>
      </p:sp>
      <p:sp>
        <p:nvSpPr>
          <p:cNvPr id="57" name="Oval 56"/>
          <p:cNvSpPr/>
          <p:nvPr/>
        </p:nvSpPr>
        <p:spPr>
          <a:xfrm>
            <a:off x="7853332" y="5862168"/>
            <a:ext cx="556338" cy="540060"/>
          </a:xfrm>
          <a:prstGeom prst="ellipse">
            <a:avLst/>
          </a:prstGeom>
          <a:solidFill>
            <a:srgbClr val="F3774B"/>
          </a:solidFill>
          <a:ln w="12700">
            <a:solidFill>
              <a:srgbClr val="F1585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kumimoji="1"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</a:t>
            </a:r>
          </a:p>
        </p:txBody>
      </p:sp>
      <p:sp>
        <p:nvSpPr>
          <p:cNvPr id="76" name="Rectangular Callout 75"/>
          <p:cNvSpPr/>
          <p:nvPr/>
        </p:nvSpPr>
        <p:spPr>
          <a:xfrm>
            <a:off x="7139268" y="2098551"/>
            <a:ext cx="3750101" cy="1154603"/>
          </a:xfrm>
          <a:prstGeom prst="wedgeRectCallout">
            <a:avLst>
              <a:gd name="adj1" fmla="val 6650"/>
              <a:gd name="adj2" fmla="val 133275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Top 5 Movie Recommendations</a:t>
            </a:r>
          </a:p>
        </p:txBody>
      </p:sp>
      <p:sp>
        <p:nvSpPr>
          <p:cNvPr id="78" name="Rectangular Callout 77"/>
          <p:cNvSpPr/>
          <p:nvPr/>
        </p:nvSpPr>
        <p:spPr>
          <a:xfrm>
            <a:off x="11586953" y="5053544"/>
            <a:ext cx="3873826" cy="2451720"/>
          </a:xfrm>
          <a:prstGeom prst="wedgeRectCallout">
            <a:avLst>
              <a:gd name="adj1" fmla="val -74447"/>
              <a:gd name="adj2" fmla="val -104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Create an accurate movie recommendation system using user ratings and viewing history</a:t>
            </a:r>
          </a:p>
        </p:txBody>
      </p:sp>
      <p:sp>
        <p:nvSpPr>
          <p:cNvPr id="79" name="Rectangular Callout 78"/>
          <p:cNvSpPr/>
          <p:nvPr/>
        </p:nvSpPr>
        <p:spPr>
          <a:xfrm>
            <a:off x="2827222" y="6371572"/>
            <a:ext cx="3873826" cy="1738938"/>
          </a:xfrm>
          <a:prstGeom prst="wedgeRectCallout">
            <a:avLst>
              <a:gd name="adj1" fmla="val 80427"/>
              <a:gd name="adj2" fmla="val -55551"/>
            </a:avLst>
          </a:prstGeom>
          <a:solidFill>
            <a:schemeClr val="bg1">
              <a:lumMod val="95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37160" tIns="68580" rIns="137160" bIns="6858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500" b="1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Generate Insights and Recommendations  for </a:t>
            </a:r>
            <a:r>
              <a:rPr kumimoji="0" lang="en-US" sz="2500" b="1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Showmax</a:t>
            </a:r>
            <a:endParaRPr kumimoji="0" lang="en-US" sz="25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sp>
        <p:nvSpPr>
          <p:cNvPr id="5" name="object 2">
            <a:extLst>
              <a:ext uri="{FF2B5EF4-FFF2-40B4-BE49-F238E27FC236}">
                <a16:creationId xmlns:a16="http://schemas.microsoft.com/office/drawing/2014/main" id="{ADA149E8-AC01-53FB-D646-6F38B81588BF}"/>
              </a:ext>
            </a:extLst>
          </p:cNvPr>
          <p:cNvSpPr txBox="1">
            <a:spLocks/>
          </p:cNvSpPr>
          <p:nvPr/>
        </p:nvSpPr>
        <p:spPr>
          <a:xfrm>
            <a:off x="6145459" y="236336"/>
            <a:ext cx="6294057" cy="108940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12700" algn="ctr">
              <a:spcBef>
                <a:spcPts val="95"/>
              </a:spcBef>
            </a:pPr>
            <a:r>
              <a:rPr lang="en-GB" sz="7000" spc="-110" dirty="0">
                <a:solidFill>
                  <a:srgbClr val="000000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Objectives</a:t>
            </a:r>
            <a:endParaRPr lang="en-GB" sz="7000" dirty="0">
              <a:latin typeface="Verdana" panose="020B0604030504040204" pitchFamily="34" charset="0"/>
              <a:ea typeface="Verdana" panose="020B0604030504040204" pitchFamily="34" charset="0"/>
              <a:cs typeface="Verdana" panose="020B0604030504040204" pitchFamily="34" charset="0"/>
            </a:endParaRPr>
          </a:p>
        </p:txBody>
      </p:sp>
      <p:pic>
        <p:nvPicPr>
          <p:cNvPr id="7" name="Picture 4" descr="Get ready for the New Showmax">
            <a:extLst>
              <a:ext uri="{FF2B5EF4-FFF2-40B4-BE49-F238E27FC236}">
                <a16:creationId xmlns:a16="http://schemas.microsoft.com/office/drawing/2014/main" id="{ABC5B14A-3F08-E73C-AE75-4D4667089E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424792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381493" y="407370"/>
            <a:ext cx="3525014" cy="114582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14"/>
              </a:spcBef>
            </a:pPr>
            <a:r>
              <a:rPr lang="en-US" sz="7350" spc="-275" dirty="0">
                <a:solidFill>
                  <a:srgbClr val="0F0F0F"/>
                </a:solidFill>
              </a:rPr>
              <a:t>Data</a:t>
            </a:r>
            <a:endParaRPr sz="7350" dirty="0"/>
          </a:p>
        </p:txBody>
      </p:sp>
      <p:pic>
        <p:nvPicPr>
          <p:cNvPr id="21" name="Picture 4" descr="Get ready for the New Showmax">
            <a:extLst>
              <a:ext uri="{FF2B5EF4-FFF2-40B4-BE49-F238E27FC236}">
                <a16:creationId xmlns:a16="http://schemas.microsoft.com/office/drawing/2014/main" id="{5FFBCDDD-6031-2066-0BA9-3DBCF883CE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9A4E4FA4-8352-BA3E-22AE-3884A45C7F0B}"/>
              </a:ext>
            </a:extLst>
          </p:cNvPr>
          <p:cNvSpPr/>
          <p:nvPr/>
        </p:nvSpPr>
        <p:spPr>
          <a:xfrm>
            <a:off x="3124200" y="3781926"/>
            <a:ext cx="4572000" cy="1838602"/>
          </a:xfrm>
          <a:prstGeom prst="roundRect">
            <a:avLst/>
          </a:prstGeom>
          <a:solidFill>
            <a:srgbClr val="F3774B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  <a:reflection blurRad="266406" stA="82792" endPos="42199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Ratings</a:t>
            </a:r>
          </a:p>
          <a:p>
            <a:pPr algn="ctr"/>
            <a:r>
              <a:rPr lang="en-US" sz="3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100,836</a:t>
            </a:r>
            <a:r>
              <a:rPr lang="en-US" sz="3000" dirty="0"/>
              <a:t> </a:t>
            </a:r>
          </a:p>
          <a:p>
            <a:pPr algn="ctr"/>
            <a:endParaRPr lang="en-US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DAB5C0E6-3886-6108-8957-799B90597931}"/>
              </a:ext>
            </a:extLst>
          </p:cNvPr>
          <p:cNvSpPr/>
          <p:nvPr/>
        </p:nvSpPr>
        <p:spPr>
          <a:xfrm>
            <a:off x="10439400" y="3771900"/>
            <a:ext cx="4572000" cy="1838602"/>
          </a:xfrm>
          <a:prstGeom prst="roundRect">
            <a:avLst/>
          </a:prstGeom>
          <a:solidFill>
            <a:srgbClr val="F3774B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  <a:reflection blurRad="266406" stA="82792" endPos="42199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Tags</a:t>
            </a:r>
          </a:p>
          <a:p>
            <a:pPr algn="ctr"/>
            <a:r>
              <a:rPr lang="en-US" sz="3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3,683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5AB5DDE-C13E-4241-8EDA-1B46CAF1956B}"/>
              </a:ext>
            </a:extLst>
          </p:cNvPr>
          <p:cNvSpPr/>
          <p:nvPr/>
        </p:nvSpPr>
        <p:spPr>
          <a:xfrm>
            <a:off x="3124200" y="6753727"/>
            <a:ext cx="4572000" cy="1838602"/>
          </a:xfrm>
          <a:prstGeom prst="roundRect">
            <a:avLst/>
          </a:prstGeom>
          <a:solidFill>
            <a:srgbClr val="F3774B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  <a:reflection blurRad="266406" stA="82792" endPos="42199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Movies</a:t>
            </a:r>
          </a:p>
          <a:p>
            <a:pPr algn="ctr"/>
            <a:r>
              <a:rPr lang="en-US" sz="3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9,742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32CF943E-855D-E63C-F828-A28A53A1ECDE}"/>
              </a:ext>
            </a:extLst>
          </p:cNvPr>
          <p:cNvSpPr/>
          <p:nvPr/>
        </p:nvSpPr>
        <p:spPr>
          <a:xfrm>
            <a:off x="10439400" y="6667724"/>
            <a:ext cx="4572000" cy="1838602"/>
          </a:xfrm>
          <a:prstGeom prst="roundRect">
            <a:avLst/>
          </a:prstGeom>
          <a:solidFill>
            <a:srgbClr val="F3774B"/>
          </a:solidFill>
          <a:ln>
            <a:noFill/>
          </a:ln>
          <a:effectLst>
            <a:glow rad="63500">
              <a:schemeClr val="accent5">
                <a:satMod val="175000"/>
                <a:alpha val="40000"/>
              </a:schemeClr>
            </a:glow>
            <a:innerShdw blurRad="63500" dist="50800" dir="18900000">
              <a:prstClr val="black">
                <a:alpha val="50000"/>
              </a:prstClr>
            </a:innerShdw>
            <a:reflection blurRad="266406" stA="82792" endPos="42199" dir="5400000" sy="-100000" algn="bl" rotWithShape="0"/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63500" h="63500" prst="artDeco"/>
            <a:contourClr>
              <a:srgbClr val="FFFFFF"/>
            </a:contourClr>
          </a:sp3d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numCol="1" rtlCol="0" anchor="ctr"/>
          <a:lstStyle/>
          <a:p>
            <a:pPr algn="ctr"/>
            <a:r>
              <a:rPr lang="en-US" sz="4000" b="1" dirty="0">
                <a:solidFill>
                  <a:schemeClr val="tx1"/>
                </a:solidFill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Users</a:t>
            </a:r>
          </a:p>
          <a:p>
            <a:pPr algn="ctr"/>
            <a:r>
              <a:rPr lang="en-US" sz="3000" b="1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610</a:t>
            </a:r>
          </a:p>
        </p:txBody>
      </p:sp>
      <p:sp>
        <p:nvSpPr>
          <p:cNvPr id="2" name="Rectangle 1"/>
          <p:cNvSpPr/>
          <p:nvPr/>
        </p:nvSpPr>
        <p:spPr>
          <a:xfrm>
            <a:off x="2705100" y="1833359"/>
            <a:ext cx="12877800" cy="147732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>
            <a:spAutoFit/>
          </a:bodyPr>
          <a:lstStyle/>
          <a:p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The dataset describes 5-star rating and free-text tagging activity from </a:t>
            </a:r>
            <a:r>
              <a:rPr lang="en-US" sz="3000" u="sng" dirty="0">
                <a:latin typeface="Verdana" panose="020B0604030504040204" pitchFamily="34" charset="0"/>
                <a:ea typeface="Verdana" panose="020B0604030504040204" pitchFamily="34" charset="0"/>
                <a:hlinkClick r:id="rId3"/>
              </a:rPr>
              <a:t>MovieLens</a:t>
            </a:r>
            <a:r>
              <a:rPr lang="en-US" sz="3000" dirty="0">
                <a:latin typeface="Verdana" panose="020B0604030504040204" pitchFamily="34" charset="0"/>
                <a:ea typeface="Verdana" panose="020B0604030504040204" pitchFamily="34" charset="0"/>
              </a:rPr>
              <a:t>, a movie recommendation service. It contains the following:</a:t>
            </a:r>
          </a:p>
        </p:txBody>
      </p:sp>
    </p:spTree>
    <p:extLst>
      <p:ext uri="{BB962C8B-B14F-4D97-AF65-F5344CB8AC3E}">
        <p14:creationId xmlns:p14="http://schemas.microsoft.com/office/powerpoint/2010/main" val="35780924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C5F5979-0B7E-B474-F24F-963D778ED0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32897" y="2124644"/>
            <a:ext cx="10163124" cy="6037712"/>
          </a:xfrm>
          <a:prstGeom prst="rect">
            <a:avLst/>
          </a:prstGeom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1828193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Movie Genres Count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79420" y="4031166"/>
            <a:ext cx="5949980" cy="267823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Drama was the most common genre with a count of 40,000+ while Film noir being the least common with a count of less than 1000</a:t>
            </a:r>
            <a:endParaRPr sz="30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</p:spTree>
    <p:extLst>
      <p:ext uri="{BB962C8B-B14F-4D97-AF65-F5344CB8AC3E}">
        <p14:creationId xmlns:p14="http://schemas.microsoft.com/office/powerpoint/2010/main" val="39973593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1828193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Ratings Distribution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79420" y="4031166"/>
            <a:ext cx="5949980" cy="1043940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Majority of the movies had a rating of between 3.5 and 4</a:t>
            </a:r>
            <a:endParaRPr sz="30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854B762-9C1C-8EE7-2128-89EB5B1643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11962" y="1897442"/>
            <a:ext cx="10176038" cy="632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56600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 txBox="1"/>
          <p:nvPr/>
        </p:nvSpPr>
        <p:spPr>
          <a:xfrm>
            <a:off x="711504" y="4208525"/>
            <a:ext cx="6150610" cy="170243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12700" marR="5080">
              <a:lnSpc>
                <a:spcPct val="116500"/>
              </a:lnSpc>
              <a:spcBef>
                <a:spcPts val="95"/>
              </a:spcBef>
            </a:pP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0" dirty="0">
                <a:solidFill>
                  <a:srgbClr val="FFFFFF"/>
                </a:solidFill>
                <a:latin typeface="Verdana"/>
                <a:cs typeface="Verdana"/>
              </a:rPr>
              <a:t>majority</a:t>
            </a:r>
            <a:r>
              <a:rPr sz="3150" spc="-22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55" dirty="0">
                <a:solidFill>
                  <a:srgbClr val="FFFFFF"/>
                </a:solidFill>
                <a:latin typeface="Verdana"/>
                <a:cs typeface="Verdana"/>
              </a:rPr>
              <a:t>credit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score</a:t>
            </a:r>
            <a:r>
              <a:rPr sz="3150" spc="-24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25" dirty="0">
                <a:solidFill>
                  <a:srgbClr val="FFFFFF"/>
                </a:solidFill>
                <a:latin typeface="Verdana"/>
                <a:cs typeface="Verdana"/>
              </a:rPr>
              <a:t>is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28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600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3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dirty="0">
                <a:solidFill>
                  <a:srgbClr val="FFFFFF"/>
                </a:solidFill>
                <a:latin typeface="Verdana"/>
                <a:cs typeface="Verdana"/>
              </a:rPr>
              <a:t>700</a:t>
            </a:r>
            <a:r>
              <a:rPr sz="3150" spc="-229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9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4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40" dirty="0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endParaRPr sz="3150" dirty="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10"/>
              </a:spcBef>
            </a:pPr>
            <a:r>
              <a:rPr sz="3150" spc="-10" dirty="0">
                <a:solidFill>
                  <a:srgbClr val="FFFFFF"/>
                </a:solidFill>
                <a:latin typeface="Verdana"/>
                <a:cs typeface="Verdana"/>
              </a:rPr>
              <a:t>least</a:t>
            </a:r>
            <a:r>
              <a:rPr sz="3150" spc="-28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-50" dirty="0">
                <a:solidFill>
                  <a:srgbClr val="FFFFFF"/>
                </a:solidFill>
                <a:latin typeface="Verdana"/>
                <a:cs typeface="Verdana"/>
              </a:rPr>
              <a:t>is</a:t>
            </a:r>
            <a:r>
              <a:rPr sz="3150" spc="-29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between</a:t>
            </a:r>
            <a:r>
              <a:rPr sz="3150" spc="-305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0" dirty="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105" dirty="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sz="3150" spc="-270" dirty="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sz="3150" spc="75" dirty="0">
                <a:solidFill>
                  <a:srgbClr val="FFFFFF"/>
                </a:solidFill>
                <a:latin typeface="Verdana"/>
                <a:cs typeface="Verdana"/>
              </a:rPr>
              <a:t>400</a:t>
            </a:r>
            <a:endParaRPr sz="3150" dirty="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vert="horz" wrap="square" lIns="0" tIns="1045641" rIns="0" bIns="0" rtlCol="0">
            <a:spAutoFit/>
          </a:bodyPr>
          <a:lstStyle/>
          <a:p>
            <a:pPr marL="319405" marR="5080">
              <a:lnSpc>
                <a:spcPct val="116700"/>
              </a:lnSpc>
              <a:spcBef>
                <a:spcPts val="95"/>
              </a:spcBef>
            </a:pPr>
            <a:r>
              <a:rPr sz="4500" spc="-130" dirty="0"/>
              <a:t>Credit</a:t>
            </a:r>
            <a:r>
              <a:rPr sz="4500" spc="-229" dirty="0"/>
              <a:t> </a:t>
            </a:r>
            <a:r>
              <a:rPr sz="4500" spc="-175" dirty="0"/>
              <a:t>Score </a:t>
            </a:r>
            <a:r>
              <a:rPr sz="4500" spc="-45" dirty="0"/>
              <a:t>Distibution</a:t>
            </a:r>
            <a:endParaRPr sz="45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A4C9DF-FC1D-D63C-F2CC-CBCC5A34974C}"/>
              </a:ext>
            </a:extLst>
          </p:cNvPr>
          <p:cNvSpPr/>
          <p:nvPr/>
        </p:nvSpPr>
        <p:spPr>
          <a:xfrm>
            <a:off x="0" y="-18048"/>
            <a:ext cx="8001000" cy="10305047"/>
          </a:xfrm>
          <a:prstGeom prst="rect">
            <a:avLst/>
          </a:prstGeom>
          <a:solidFill>
            <a:srgbClr val="F3774B"/>
          </a:solidFill>
          <a:ln>
            <a:solidFill>
              <a:srgbClr val="F3774B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6148" name="Picture 4" descr="Get ready for the New Showmax">
            <a:extLst>
              <a:ext uri="{FF2B5EF4-FFF2-40B4-BE49-F238E27FC236}">
                <a16:creationId xmlns:a16="http://schemas.microsoft.com/office/drawing/2014/main" id="{9A55D6E2-7738-DA5C-BB19-FE104B1A48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600" y="0"/>
            <a:ext cx="914400" cy="836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object 3">
            <a:extLst>
              <a:ext uri="{FF2B5EF4-FFF2-40B4-BE49-F238E27FC236}">
                <a16:creationId xmlns:a16="http://schemas.microsoft.com/office/drawing/2014/main" id="{E84C4189-100D-207D-D77C-E75E463EC50F}"/>
              </a:ext>
            </a:extLst>
          </p:cNvPr>
          <p:cNvSpPr txBox="1">
            <a:spLocks/>
          </p:cNvSpPr>
          <p:nvPr/>
        </p:nvSpPr>
        <p:spPr>
          <a:xfrm>
            <a:off x="404266" y="528065"/>
            <a:ext cx="7139534" cy="1828193"/>
          </a:xfrm>
          <a:prstGeom prst="rect">
            <a:avLst/>
          </a:prstGeom>
        </p:spPr>
        <p:txBody>
          <a:bodyPr vert="horz" wrap="square" lIns="0" tIns="1124712" rIns="0" bIns="0" rtlCol="0">
            <a:spAutoFit/>
          </a:bodyPr>
          <a:lstStyle>
            <a:lvl1pPr>
              <a:defRPr sz="5650" b="1" i="0">
                <a:solidFill>
                  <a:schemeClr val="bg1"/>
                </a:solidFill>
                <a:latin typeface="Verdana"/>
                <a:ea typeface="+mj-ea"/>
                <a:cs typeface="Verdana"/>
              </a:defRPr>
            </a:lvl1pPr>
          </a:lstStyle>
          <a:p>
            <a:pPr marL="200025" marR="5080">
              <a:spcBef>
                <a:spcPts val="65"/>
              </a:spcBef>
            </a:pPr>
            <a:r>
              <a:rPr lang="en-GB" sz="4500" dirty="0">
                <a:latin typeface="Verdana" panose="020B0604030504040204" pitchFamily="34" charset="0"/>
                <a:ea typeface="Verdana" panose="020B0604030504040204" pitchFamily="34" charset="0"/>
                <a:cs typeface="Verdana" panose="020B0604030504040204" pitchFamily="34" charset="0"/>
              </a:rPr>
              <a:t>Tags Frequency</a:t>
            </a:r>
          </a:p>
        </p:txBody>
      </p:sp>
      <p:sp>
        <p:nvSpPr>
          <p:cNvPr id="6" name="object 9">
            <a:extLst>
              <a:ext uri="{FF2B5EF4-FFF2-40B4-BE49-F238E27FC236}">
                <a16:creationId xmlns:a16="http://schemas.microsoft.com/office/drawing/2014/main" id="{241F16B2-E075-E00A-0026-B7FEBADC0F4E}"/>
              </a:ext>
            </a:extLst>
          </p:cNvPr>
          <p:cNvSpPr txBox="1"/>
          <p:nvPr/>
        </p:nvSpPr>
        <p:spPr>
          <a:xfrm>
            <a:off x="679420" y="3804383"/>
            <a:ext cx="5949980" cy="2678234"/>
          </a:xfrm>
          <a:prstGeom prst="rect">
            <a:avLst/>
          </a:prstGeom>
        </p:spPr>
        <p:txBody>
          <a:bodyPr vert="horz" wrap="square" lIns="0" tIns="10795" rIns="0" bIns="0" rtlCol="0">
            <a:spAutoFit/>
          </a:bodyPr>
          <a:lstStyle/>
          <a:p>
            <a:pPr marL="12700" marR="5080" algn="ctr">
              <a:lnSpc>
                <a:spcPct val="118100"/>
              </a:lnSpc>
              <a:spcBef>
                <a:spcPts val="85"/>
              </a:spcBef>
            </a:pPr>
            <a:r>
              <a:rPr lang="en-US" sz="3000" spc="-95" dirty="0">
                <a:solidFill>
                  <a:schemeClr val="bg1"/>
                </a:solidFill>
                <a:latin typeface="Verdana"/>
                <a:cs typeface="Verdana"/>
              </a:rPr>
              <a:t>For tags used, Netflix, queue, funny, quirky, atmospheric, surreal and superhero are the most common tags used by the users</a:t>
            </a:r>
            <a:endParaRPr sz="3000" dirty="0">
              <a:solidFill>
                <a:schemeClr val="bg1"/>
              </a:solidFill>
              <a:latin typeface="Verdana"/>
              <a:cs typeface="Verdana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36AE84-D4DB-C1EC-801E-B1A7CDA747B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68" t="1427" r="2246"/>
          <a:stretch/>
        </p:blipFill>
        <p:spPr>
          <a:xfrm>
            <a:off x="8033084" y="2370360"/>
            <a:ext cx="10254916" cy="552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59957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592</TotalTime>
  <Words>885</Words>
  <Application>Microsoft Macintosh PowerPoint</Application>
  <PresentationFormat>Custom</PresentationFormat>
  <Paragraphs>108</Paragraphs>
  <Slides>19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 Unicode MS</vt:lpstr>
      <vt:lpstr>Arial</vt:lpstr>
      <vt:lpstr>Verdana</vt:lpstr>
      <vt:lpstr>Office Theme</vt:lpstr>
      <vt:lpstr>think-cell Slide</vt:lpstr>
      <vt:lpstr>MOVIE RECOMMENDATION SYSTEM</vt:lpstr>
      <vt:lpstr>PowerPoint Presentation</vt:lpstr>
      <vt:lpstr>BUSINESS UNDERSTANDING</vt:lpstr>
      <vt:lpstr>PROBLEM STATEMENT</vt:lpstr>
      <vt:lpstr>DeepEcho Model Uniqueness and Competitiveness</vt:lpstr>
      <vt:lpstr>Data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Credit Score Distibution</vt:lpstr>
      <vt:lpstr>01</vt:lpstr>
      <vt:lpstr>01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BANKING CUSTOMER CHURN</dc:title>
  <dc:creator>Nicole</dc:creator>
  <cp:lastModifiedBy>Nyakio Karimi</cp:lastModifiedBy>
  <cp:revision>84</cp:revision>
  <dcterms:created xsi:type="dcterms:W3CDTF">2024-07-01T14:52:58Z</dcterms:created>
  <dcterms:modified xsi:type="dcterms:W3CDTF">2024-07-02T19:31:16Z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2024-05-18T00:00:00Z</vt:filetime>
  </property>
  <property fmtid="{D5CDD505-2E9C-101B-9397-08002B2CF9AE}" pid="3" name="Creator">
    <vt:lpwstr>Microsoft® PowerPoint® LTSC</vt:lpwstr>
  </property>
  <property fmtid="{D5CDD505-2E9C-101B-9397-08002B2CF9AE}" pid="4" name="LastSaved">
    <vt:filetime>2024-07-01T00:00:00Z</vt:filetime>
  </property>
  <property fmtid="{D5CDD505-2E9C-101B-9397-08002B2CF9AE}" pid="5" name="Producer">
    <vt:lpwstr>Microsoft® PowerPoint® LTSC</vt:lpwstr>
  </property>
</Properties>
</file>